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6" r:id="rId2"/>
    <p:sldId id="262" r:id="rId3"/>
    <p:sldId id="284" r:id="rId4"/>
    <p:sldId id="257" r:id="rId5"/>
    <p:sldId id="265" r:id="rId6"/>
    <p:sldId id="259" r:id="rId7"/>
    <p:sldId id="261" r:id="rId8"/>
    <p:sldId id="303" r:id="rId9"/>
    <p:sldId id="304" r:id="rId10"/>
    <p:sldId id="305" r:id="rId11"/>
    <p:sldId id="267" r:id="rId12"/>
    <p:sldId id="306" r:id="rId13"/>
    <p:sldId id="283" r:id="rId14"/>
    <p:sldId id="285" r:id="rId15"/>
    <p:sldId id="288" r:id="rId16"/>
    <p:sldId id="263" r:id="rId17"/>
    <p:sldId id="286" r:id="rId18"/>
    <p:sldId id="291" r:id="rId19"/>
    <p:sldId id="274" r:id="rId20"/>
    <p:sldId id="287" r:id="rId21"/>
    <p:sldId id="321" r:id="rId22"/>
    <p:sldId id="292" r:id="rId23"/>
    <p:sldId id="322" r:id="rId24"/>
    <p:sldId id="323" r:id="rId25"/>
    <p:sldId id="266" r:id="rId26"/>
    <p:sldId id="260" r:id="rId27"/>
    <p:sldId id="302" r:id="rId28"/>
    <p:sldId id="277" r:id="rId29"/>
    <p:sldId id="314" r:id="rId30"/>
    <p:sldId id="281" r:id="rId31"/>
    <p:sldId id="312" r:id="rId32"/>
    <p:sldId id="325" r:id="rId33"/>
    <p:sldId id="278" r:id="rId34"/>
    <p:sldId id="315" r:id="rId35"/>
    <p:sldId id="316" r:id="rId36"/>
    <p:sldId id="317" r:id="rId37"/>
    <p:sldId id="318" r:id="rId38"/>
    <p:sldId id="319" r:id="rId39"/>
    <p:sldId id="268" r:id="rId40"/>
    <p:sldId id="289" r:id="rId41"/>
    <p:sldId id="293" r:id="rId42"/>
    <p:sldId id="290" r:id="rId43"/>
    <p:sldId id="294" r:id="rId44"/>
    <p:sldId id="295" r:id="rId45"/>
    <p:sldId id="296" r:id="rId46"/>
    <p:sldId id="297" r:id="rId47"/>
    <p:sldId id="307" r:id="rId48"/>
    <p:sldId id="308" r:id="rId49"/>
    <p:sldId id="269" r:id="rId50"/>
    <p:sldId id="300" r:id="rId51"/>
    <p:sldId id="273" r:id="rId52"/>
    <p:sldId id="276" r:id="rId53"/>
    <p:sldId id="301" r:id="rId54"/>
    <p:sldId id="298" r:id="rId55"/>
    <p:sldId id="299" r:id="rId56"/>
    <p:sldId id="320" r:id="rId57"/>
    <p:sldId id="309" r:id="rId58"/>
    <p:sldId id="310" r:id="rId59"/>
    <p:sldId id="311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15" autoAdjust="0"/>
  </p:normalViewPr>
  <p:slideViewPr>
    <p:cSldViewPr>
      <p:cViewPr>
        <p:scale>
          <a:sx n="50" d="100"/>
          <a:sy n="50" d="100"/>
        </p:scale>
        <p:origin x="-1956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394"/>
    </p:cViewPr>
  </p:sorterViewPr>
  <p:notesViewPr>
    <p:cSldViewPr>
      <p:cViewPr varScale="1">
        <p:scale>
          <a:sx n="38" d="100"/>
          <a:sy n="38" d="100"/>
        </p:scale>
        <p:origin x="-226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7E397E-0E69-4D97-8BC9-0F7C7EC86255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DE989D72-A265-43BB-B39F-DB9408F13E97}" type="pres">
      <dgm:prSet presAssocID="{F47E397E-0E69-4D97-8BC9-0F7C7EC86255}" presName="linearFlow" presStyleCnt="0">
        <dgm:presLayoutVars>
          <dgm:resizeHandles val="exact"/>
        </dgm:presLayoutVars>
      </dgm:prSet>
      <dgm:spPr/>
    </dgm:pt>
  </dgm:ptLst>
  <dgm:cxnLst>
    <dgm:cxn modelId="{5707B88F-202C-47E3-B7C5-7895F4ED62DC}" type="presOf" srcId="{F47E397E-0E69-4D97-8BC9-0F7C7EC86255}" destId="{DE989D72-A265-43BB-B39F-DB9408F13E97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7E397E-0E69-4D97-8BC9-0F7C7EC86255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101E4E9F-907E-4BEF-852A-7CA2443C6B39}">
      <dgm:prSet phldrT="[Text]"/>
      <dgm:spPr/>
      <dgm:t>
        <a:bodyPr/>
        <a:lstStyle/>
        <a:p>
          <a:r>
            <a:rPr lang="en-US" dirty="0" smtClean="0"/>
            <a:t>Send a requisition to IDBG(with detailed history, address, phone no)</a:t>
          </a:r>
          <a:endParaRPr lang="en-IN" dirty="0"/>
        </a:p>
      </dgm:t>
    </dgm:pt>
    <dgm:pt modelId="{7F4790DE-D0A2-4A4E-B3C1-560A5A7C59A8}" type="parTrans" cxnId="{8DE58B1F-5087-4506-B04E-262EFD357E27}">
      <dgm:prSet/>
      <dgm:spPr/>
      <dgm:t>
        <a:bodyPr/>
        <a:lstStyle/>
        <a:p>
          <a:endParaRPr lang="en-IN"/>
        </a:p>
      </dgm:t>
    </dgm:pt>
    <dgm:pt modelId="{61B063D8-7E0D-4A84-968B-944F59C4C0F3}" type="sibTrans" cxnId="{8DE58B1F-5087-4506-B04E-262EFD357E27}">
      <dgm:prSet/>
      <dgm:spPr/>
      <dgm:t>
        <a:bodyPr/>
        <a:lstStyle/>
        <a:p>
          <a:endParaRPr lang="en-IN"/>
        </a:p>
      </dgm:t>
    </dgm:pt>
    <dgm:pt modelId="{57D60B2E-47F4-4869-9573-FDB6E6406CB8}">
      <dgm:prSet phldrT="[Text]"/>
      <dgm:spPr/>
      <dgm:t>
        <a:bodyPr/>
        <a:lstStyle/>
        <a:p>
          <a:r>
            <a:rPr lang="en-US" dirty="0" smtClean="0"/>
            <a:t>Nasopharyngeal/throat swab in VTM(collect using PPE)</a:t>
          </a:r>
        </a:p>
        <a:p>
          <a:r>
            <a:rPr lang="en-US" dirty="0" smtClean="0"/>
            <a:t>(send in cold chain)</a:t>
          </a:r>
        </a:p>
      </dgm:t>
    </dgm:pt>
    <dgm:pt modelId="{B1DAEE49-D8AE-4CB9-9DB7-2501AB6B415A}" type="parTrans" cxnId="{51C1E4A4-903F-4E02-B487-CF41C2158D52}">
      <dgm:prSet/>
      <dgm:spPr/>
      <dgm:t>
        <a:bodyPr/>
        <a:lstStyle/>
        <a:p>
          <a:endParaRPr lang="en-IN"/>
        </a:p>
      </dgm:t>
    </dgm:pt>
    <dgm:pt modelId="{DCB056D5-457E-44BE-B43E-B2866C5C22B7}" type="sibTrans" cxnId="{51C1E4A4-903F-4E02-B487-CF41C2158D52}">
      <dgm:prSet/>
      <dgm:spPr/>
      <dgm:t>
        <a:bodyPr/>
        <a:lstStyle/>
        <a:p>
          <a:endParaRPr lang="en-IN"/>
        </a:p>
      </dgm:t>
    </dgm:pt>
    <dgm:pt modelId="{011FD0E9-81E2-4C8B-B5EA-72767EA88C05}">
      <dgm:prSet phldrT="[Text]"/>
      <dgm:spPr/>
      <dgm:t>
        <a:bodyPr/>
        <a:lstStyle/>
        <a:p>
          <a:r>
            <a:rPr lang="en-US" dirty="0" smtClean="0"/>
            <a:t>ID &amp; BG hospital (Sister-in-charge, IB-6, 3</a:t>
          </a:r>
          <a:r>
            <a:rPr lang="en-US" baseline="30000" dirty="0" smtClean="0"/>
            <a:t>rd</a:t>
          </a:r>
          <a:r>
            <a:rPr lang="en-US" dirty="0" smtClean="0"/>
            <a:t> </a:t>
          </a:r>
          <a:r>
            <a:rPr lang="en-US" dirty="0" err="1" smtClean="0"/>
            <a:t>fl</a:t>
          </a:r>
          <a:r>
            <a:rPr lang="en-US" dirty="0" smtClean="0"/>
            <a:t> isolation ward)NICED, Kolkata</a:t>
          </a:r>
          <a:endParaRPr lang="en-IN" dirty="0"/>
        </a:p>
      </dgm:t>
    </dgm:pt>
    <dgm:pt modelId="{97CF2862-2E7C-4205-B7DE-955AE9E8A10F}" type="parTrans" cxnId="{887928B9-BA40-4F74-B5B9-35BD68A35B03}">
      <dgm:prSet/>
      <dgm:spPr/>
      <dgm:t>
        <a:bodyPr/>
        <a:lstStyle/>
        <a:p>
          <a:endParaRPr lang="en-IN"/>
        </a:p>
      </dgm:t>
    </dgm:pt>
    <dgm:pt modelId="{91D4F1EC-29D6-4AB6-98EA-E4CF1975789F}" type="sibTrans" cxnId="{887928B9-BA40-4F74-B5B9-35BD68A35B03}">
      <dgm:prSet/>
      <dgm:spPr/>
      <dgm:t>
        <a:bodyPr/>
        <a:lstStyle/>
        <a:p>
          <a:endParaRPr lang="en-IN"/>
        </a:p>
      </dgm:t>
    </dgm:pt>
    <dgm:pt modelId="{DE989D72-A265-43BB-B39F-DB9408F13E97}" type="pres">
      <dgm:prSet presAssocID="{F47E397E-0E69-4D97-8BC9-0F7C7EC86255}" presName="linearFlow" presStyleCnt="0">
        <dgm:presLayoutVars>
          <dgm:resizeHandles val="exact"/>
        </dgm:presLayoutVars>
      </dgm:prSet>
      <dgm:spPr/>
    </dgm:pt>
    <dgm:pt modelId="{7FD1BEFB-5CE4-4DFD-8350-11EF9E53C5D0}" type="pres">
      <dgm:prSet presAssocID="{101E4E9F-907E-4BEF-852A-7CA2443C6B39}" presName="node" presStyleLbl="node1" presStyleIdx="0" presStyleCnt="3" custScaleX="33672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61F96D9-D911-464B-A15A-DD2B7771EB3E}" type="pres">
      <dgm:prSet presAssocID="{61B063D8-7E0D-4A84-968B-944F59C4C0F3}" presName="sibTrans" presStyleLbl="sibTrans2D1" presStyleIdx="0" presStyleCnt="2"/>
      <dgm:spPr/>
      <dgm:t>
        <a:bodyPr/>
        <a:lstStyle/>
        <a:p>
          <a:endParaRPr lang="en-IN"/>
        </a:p>
      </dgm:t>
    </dgm:pt>
    <dgm:pt modelId="{87B60D66-E696-423C-84C0-516AEA9271A9}" type="pres">
      <dgm:prSet presAssocID="{61B063D8-7E0D-4A84-968B-944F59C4C0F3}" presName="connectorText" presStyleLbl="sibTrans2D1" presStyleIdx="0" presStyleCnt="2"/>
      <dgm:spPr/>
      <dgm:t>
        <a:bodyPr/>
        <a:lstStyle/>
        <a:p>
          <a:endParaRPr lang="en-IN"/>
        </a:p>
      </dgm:t>
    </dgm:pt>
    <dgm:pt modelId="{F161BA6C-6E3D-4645-AC4D-AC75293229CE}" type="pres">
      <dgm:prSet presAssocID="{57D60B2E-47F4-4869-9573-FDB6E6406CB8}" presName="node" presStyleLbl="node1" presStyleIdx="1" presStyleCnt="3" custScaleX="36478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8BA2316-DCFB-4ACA-B50B-66D918BBF869}" type="pres">
      <dgm:prSet presAssocID="{DCB056D5-457E-44BE-B43E-B2866C5C22B7}" presName="sibTrans" presStyleLbl="sibTrans2D1" presStyleIdx="1" presStyleCnt="2"/>
      <dgm:spPr/>
      <dgm:t>
        <a:bodyPr/>
        <a:lstStyle/>
        <a:p>
          <a:endParaRPr lang="en-IN"/>
        </a:p>
      </dgm:t>
    </dgm:pt>
    <dgm:pt modelId="{E1CB528C-FBBC-4E08-A3B4-1B1FBFD909FC}" type="pres">
      <dgm:prSet presAssocID="{DCB056D5-457E-44BE-B43E-B2866C5C22B7}" presName="connectorText" presStyleLbl="sibTrans2D1" presStyleIdx="1" presStyleCnt="2"/>
      <dgm:spPr/>
      <dgm:t>
        <a:bodyPr/>
        <a:lstStyle/>
        <a:p>
          <a:endParaRPr lang="en-IN"/>
        </a:p>
      </dgm:t>
    </dgm:pt>
    <dgm:pt modelId="{8B3B4779-CA8D-4B89-A42B-BDEEA10F2F9B}" type="pres">
      <dgm:prSet presAssocID="{011FD0E9-81E2-4C8B-B5EA-72767EA88C05}" presName="node" presStyleLbl="node1" presStyleIdx="2" presStyleCnt="3" custScaleX="37180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C1769EB0-CDA6-4012-8216-65118EB3B6E5}" type="presOf" srcId="{F47E397E-0E69-4D97-8BC9-0F7C7EC86255}" destId="{DE989D72-A265-43BB-B39F-DB9408F13E97}" srcOrd="0" destOrd="0" presId="urn:microsoft.com/office/officeart/2005/8/layout/process2"/>
    <dgm:cxn modelId="{A153F5F4-9A65-4925-9DA3-39D8FF79381F}" type="presOf" srcId="{57D60B2E-47F4-4869-9573-FDB6E6406CB8}" destId="{F161BA6C-6E3D-4645-AC4D-AC75293229CE}" srcOrd="0" destOrd="0" presId="urn:microsoft.com/office/officeart/2005/8/layout/process2"/>
    <dgm:cxn modelId="{CC7E765D-43D5-4718-9470-DA4A79260CFD}" type="presOf" srcId="{011FD0E9-81E2-4C8B-B5EA-72767EA88C05}" destId="{8B3B4779-CA8D-4B89-A42B-BDEEA10F2F9B}" srcOrd="0" destOrd="0" presId="urn:microsoft.com/office/officeart/2005/8/layout/process2"/>
    <dgm:cxn modelId="{887928B9-BA40-4F74-B5B9-35BD68A35B03}" srcId="{F47E397E-0E69-4D97-8BC9-0F7C7EC86255}" destId="{011FD0E9-81E2-4C8B-B5EA-72767EA88C05}" srcOrd="2" destOrd="0" parTransId="{97CF2862-2E7C-4205-B7DE-955AE9E8A10F}" sibTransId="{91D4F1EC-29D6-4AB6-98EA-E4CF1975789F}"/>
    <dgm:cxn modelId="{5C3EBE7B-AC0F-4510-B757-D411447006DE}" type="presOf" srcId="{61B063D8-7E0D-4A84-968B-944F59C4C0F3}" destId="{87B60D66-E696-423C-84C0-516AEA9271A9}" srcOrd="1" destOrd="0" presId="urn:microsoft.com/office/officeart/2005/8/layout/process2"/>
    <dgm:cxn modelId="{7D823C17-AFB4-472A-9B4B-5209A7DEFA1A}" type="presOf" srcId="{101E4E9F-907E-4BEF-852A-7CA2443C6B39}" destId="{7FD1BEFB-5CE4-4DFD-8350-11EF9E53C5D0}" srcOrd="0" destOrd="0" presId="urn:microsoft.com/office/officeart/2005/8/layout/process2"/>
    <dgm:cxn modelId="{51C1E4A4-903F-4E02-B487-CF41C2158D52}" srcId="{F47E397E-0E69-4D97-8BC9-0F7C7EC86255}" destId="{57D60B2E-47F4-4869-9573-FDB6E6406CB8}" srcOrd="1" destOrd="0" parTransId="{B1DAEE49-D8AE-4CB9-9DB7-2501AB6B415A}" sibTransId="{DCB056D5-457E-44BE-B43E-B2866C5C22B7}"/>
    <dgm:cxn modelId="{1DDA5434-83C7-4931-AE18-693FD536F909}" type="presOf" srcId="{61B063D8-7E0D-4A84-968B-944F59C4C0F3}" destId="{C61F96D9-D911-464B-A15A-DD2B7771EB3E}" srcOrd="0" destOrd="0" presId="urn:microsoft.com/office/officeart/2005/8/layout/process2"/>
    <dgm:cxn modelId="{8DE58B1F-5087-4506-B04E-262EFD357E27}" srcId="{F47E397E-0E69-4D97-8BC9-0F7C7EC86255}" destId="{101E4E9F-907E-4BEF-852A-7CA2443C6B39}" srcOrd="0" destOrd="0" parTransId="{7F4790DE-D0A2-4A4E-B3C1-560A5A7C59A8}" sibTransId="{61B063D8-7E0D-4A84-968B-944F59C4C0F3}"/>
    <dgm:cxn modelId="{E74F3FDC-98E5-4B2D-829E-2A6FAA80D6BE}" type="presOf" srcId="{DCB056D5-457E-44BE-B43E-B2866C5C22B7}" destId="{38BA2316-DCFB-4ACA-B50B-66D918BBF869}" srcOrd="0" destOrd="0" presId="urn:microsoft.com/office/officeart/2005/8/layout/process2"/>
    <dgm:cxn modelId="{F1F1CEF9-3F47-4F06-B1E4-A415D4990458}" type="presOf" srcId="{DCB056D5-457E-44BE-B43E-B2866C5C22B7}" destId="{E1CB528C-FBBC-4E08-A3B4-1B1FBFD909FC}" srcOrd="1" destOrd="0" presId="urn:microsoft.com/office/officeart/2005/8/layout/process2"/>
    <dgm:cxn modelId="{A27BDC43-DC12-44E6-B4D6-0D4CF0E3307F}" type="presParOf" srcId="{DE989D72-A265-43BB-B39F-DB9408F13E97}" destId="{7FD1BEFB-5CE4-4DFD-8350-11EF9E53C5D0}" srcOrd="0" destOrd="0" presId="urn:microsoft.com/office/officeart/2005/8/layout/process2"/>
    <dgm:cxn modelId="{F9B5A28F-1231-4B84-9D69-7462057DFF01}" type="presParOf" srcId="{DE989D72-A265-43BB-B39F-DB9408F13E97}" destId="{C61F96D9-D911-464B-A15A-DD2B7771EB3E}" srcOrd="1" destOrd="0" presId="urn:microsoft.com/office/officeart/2005/8/layout/process2"/>
    <dgm:cxn modelId="{B1F3925B-94E9-4371-AF4A-C7F21375626B}" type="presParOf" srcId="{C61F96D9-D911-464B-A15A-DD2B7771EB3E}" destId="{87B60D66-E696-423C-84C0-516AEA9271A9}" srcOrd="0" destOrd="0" presId="urn:microsoft.com/office/officeart/2005/8/layout/process2"/>
    <dgm:cxn modelId="{E113F1B5-07BB-489B-A259-938E64E94C8B}" type="presParOf" srcId="{DE989D72-A265-43BB-B39F-DB9408F13E97}" destId="{F161BA6C-6E3D-4645-AC4D-AC75293229CE}" srcOrd="2" destOrd="0" presId="urn:microsoft.com/office/officeart/2005/8/layout/process2"/>
    <dgm:cxn modelId="{B0C34F6B-4B68-4A0C-90C7-711433F29B12}" type="presParOf" srcId="{DE989D72-A265-43BB-B39F-DB9408F13E97}" destId="{38BA2316-DCFB-4ACA-B50B-66D918BBF869}" srcOrd="3" destOrd="0" presId="urn:microsoft.com/office/officeart/2005/8/layout/process2"/>
    <dgm:cxn modelId="{ADC9758F-FE5E-47B7-939A-6293F48F99D7}" type="presParOf" srcId="{38BA2316-DCFB-4ACA-B50B-66D918BBF869}" destId="{E1CB528C-FBBC-4E08-A3B4-1B1FBFD909FC}" srcOrd="0" destOrd="0" presId="urn:microsoft.com/office/officeart/2005/8/layout/process2"/>
    <dgm:cxn modelId="{E49475F1-67C4-4872-9E60-D576AF07A2B1}" type="presParOf" srcId="{DE989D72-A265-43BB-B39F-DB9408F13E97}" destId="{8B3B4779-CA8D-4B89-A42B-BDEEA10F2F9B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D1BEFB-5CE4-4DFD-8350-11EF9E53C5D0}">
      <dsp:nvSpPr>
        <dsp:cNvPr id="0" name=""/>
        <dsp:cNvSpPr/>
      </dsp:nvSpPr>
      <dsp:spPr>
        <a:xfrm>
          <a:off x="286013" y="2511"/>
          <a:ext cx="7786219" cy="12846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Send a requisition to IDBG(with detailed history, address, phone no)</a:t>
          </a:r>
          <a:endParaRPr lang="en-IN" sz="1900" kern="1200" dirty="0"/>
        </a:p>
      </dsp:txBody>
      <dsp:txXfrm>
        <a:off x="286013" y="2511"/>
        <a:ext cx="7786219" cy="1284628"/>
      </dsp:txXfrm>
    </dsp:sp>
    <dsp:sp modelId="{C61F96D9-D911-464B-A15A-DD2B7771EB3E}">
      <dsp:nvSpPr>
        <dsp:cNvPr id="0" name=""/>
        <dsp:cNvSpPr/>
      </dsp:nvSpPr>
      <dsp:spPr>
        <a:xfrm rot="5400000">
          <a:off x="3938255" y="1319255"/>
          <a:ext cx="481735" cy="5780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500" kern="1200"/>
        </a:p>
      </dsp:txBody>
      <dsp:txXfrm rot="5400000">
        <a:off x="3938255" y="1319255"/>
        <a:ext cx="481735" cy="578082"/>
      </dsp:txXfrm>
    </dsp:sp>
    <dsp:sp modelId="{F161BA6C-6E3D-4645-AC4D-AC75293229CE}">
      <dsp:nvSpPr>
        <dsp:cNvPr id="0" name=""/>
        <dsp:cNvSpPr/>
      </dsp:nvSpPr>
      <dsp:spPr>
        <a:xfrm>
          <a:off x="-38418" y="1929453"/>
          <a:ext cx="8435082" cy="12846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Nasopharyngeal/throat swab in VTM(collect using PPE)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(send in cold chain)</a:t>
          </a:r>
        </a:p>
      </dsp:txBody>
      <dsp:txXfrm>
        <a:off x="-38418" y="1929453"/>
        <a:ext cx="8435082" cy="1284628"/>
      </dsp:txXfrm>
    </dsp:sp>
    <dsp:sp modelId="{38BA2316-DCFB-4ACA-B50B-66D918BBF869}">
      <dsp:nvSpPr>
        <dsp:cNvPr id="0" name=""/>
        <dsp:cNvSpPr/>
      </dsp:nvSpPr>
      <dsp:spPr>
        <a:xfrm rot="5400000">
          <a:off x="3938255" y="3246197"/>
          <a:ext cx="481735" cy="5780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500" kern="1200"/>
        </a:p>
      </dsp:txBody>
      <dsp:txXfrm rot="5400000">
        <a:off x="3938255" y="3246197"/>
        <a:ext cx="481735" cy="578082"/>
      </dsp:txXfrm>
    </dsp:sp>
    <dsp:sp modelId="{8B3B4779-CA8D-4B89-A42B-BDEEA10F2F9B}">
      <dsp:nvSpPr>
        <dsp:cNvPr id="0" name=""/>
        <dsp:cNvSpPr/>
      </dsp:nvSpPr>
      <dsp:spPr>
        <a:xfrm>
          <a:off x="-119523" y="3856396"/>
          <a:ext cx="8597292" cy="12846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ID &amp; BG hospital (Sister-in-charge, IB-6, 3</a:t>
          </a:r>
          <a:r>
            <a:rPr lang="en-US" sz="1900" kern="1200" baseline="30000" dirty="0" smtClean="0"/>
            <a:t>rd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fl</a:t>
          </a:r>
          <a:r>
            <a:rPr lang="en-US" sz="1900" kern="1200" dirty="0" smtClean="0"/>
            <a:t> isolation ward)NICED, Kolkata</a:t>
          </a:r>
          <a:endParaRPr lang="en-IN" sz="1900" kern="1200" dirty="0"/>
        </a:p>
      </dsp:txBody>
      <dsp:txXfrm>
        <a:off x="-119523" y="3856396"/>
        <a:ext cx="8597292" cy="1284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A38A1-F099-4B8C-A4A9-DF0F4CACFA64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2FD58-8BA9-4C17-BB35-6EDAD47D8244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2FD58-8BA9-4C17-BB35-6EDAD47D8244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62D1E-13D5-4CC4-A685-A8D4D2B6C5C9}" type="datetimeFigureOut">
              <a:rPr lang="en-US" smtClean="0"/>
              <a:pPr/>
              <a:t>03/03/2015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F1707-934A-40D2-B779-FE002F8B22C4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media/releases/2015/p0115-flu-vaccination.html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imesofindia.com/" TargetMode="External"/><Relationship Id="rId2" Type="http://schemas.openxmlformats.org/officeDocument/2006/relationships/hyperlink" Target="http://www.cdc.gov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conomictimes.indiatimes.com/" TargetMode="External"/><Relationship Id="rId4" Type="http://schemas.openxmlformats.org/officeDocument/2006/relationships/hyperlink" Target="http://www.thehindu.com/" TargetMode="Externa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672414" cy="2143139"/>
          </a:xfrm>
        </p:spPr>
        <p:txBody>
          <a:bodyPr>
            <a:noAutofit/>
          </a:bodyPr>
          <a:lstStyle/>
          <a:p>
            <a:r>
              <a:rPr lang="en-US" sz="7200" dirty="0" smtClean="0"/>
              <a:t>An Update of Swine Influenza</a:t>
            </a:r>
            <a:endParaRPr lang="en-IN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786058"/>
            <a:ext cx="7715304" cy="4071942"/>
          </a:xfrm>
        </p:spPr>
        <p:txBody>
          <a:bodyPr>
            <a:noAutofit/>
          </a:bodyPr>
          <a:lstStyle/>
          <a:p>
            <a:pPr algn="r"/>
            <a:r>
              <a:rPr lang="en-US" sz="2400" dirty="0" smtClean="0">
                <a:solidFill>
                  <a:schemeClr val="tx1"/>
                </a:solidFill>
              </a:rPr>
              <a:t>Dr. Yogiraj Ray</a:t>
            </a:r>
          </a:p>
          <a:p>
            <a:pPr algn="r"/>
            <a:r>
              <a:rPr lang="en-US" sz="2400" smtClean="0">
                <a:solidFill>
                  <a:schemeClr val="tx1"/>
                </a:solidFill>
              </a:rPr>
              <a:t>Assistant </a:t>
            </a:r>
            <a:r>
              <a:rPr lang="en-US" sz="2400" smtClean="0">
                <a:solidFill>
                  <a:schemeClr val="tx1"/>
                </a:solidFill>
              </a:rPr>
              <a:t>Professor</a:t>
            </a:r>
          </a:p>
          <a:p>
            <a:pPr algn="r"/>
            <a:endParaRPr lang="en-US" sz="2400" dirty="0" smtClean="0">
              <a:solidFill>
                <a:schemeClr val="tx1"/>
              </a:solidFill>
            </a:endParaRPr>
          </a:p>
          <a:p>
            <a:pPr algn="r"/>
            <a:r>
              <a:rPr lang="en-US" sz="2400" dirty="0" smtClean="0">
                <a:solidFill>
                  <a:schemeClr val="tx1"/>
                </a:solidFill>
              </a:rPr>
              <a:t>Dr. </a:t>
            </a:r>
            <a:r>
              <a:rPr lang="en-US" sz="2400" dirty="0" err="1" smtClean="0">
                <a:solidFill>
                  <a:schemeClr val="tx1"/>
                </a:solidFill>
              </a:rPr>
              <a:t>Parikshit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Mullick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r"/>
            <a:r>
              <a:rPr lang="en-US" sz="2400" dirty="0" smtClean="0">
                <a:solidFill>
                  <a:schemeClr val="tx1"/>
                </a:solidFill>
              </a:rPr>
              <a:t>Junior Resident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Department of Tropical Medicine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School of Tropical Medicine</a:t>
            </a:r>
            <a:endParaRPr lang="en-IN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Probable case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Person with acute febrile respiratory illness who:</a:t>
            </a:r>
          </a:p>
          <a:p>
            <a:pPr lvl="1">
              <a:defRPr/>
            </a:pPr>
            <a:r>
              <a:rPr lang="en-IN" dirty="0" smtClean="0"/>
              <a:t>positive for influenza A, but </a:t>
            </a:r>
            <a:r>
              <a:rPr lang="en-IN" dirty="0" err="1" smtClean="0"/>
              <a:t>unsubtypable</a:t>
            </a:r>
            <a:r>
              <a:rPr lang="en-IN" dirty="0" smtClean="0"/>
              <a:t> for H1 and H3 by influenza RT-PCR or reagents, or </a:t>
            </a:r>
          </a:p>
          <a:p>
            <a:pPr lvl="1">
              <a:defRPr/>
            </a:pPr>
            <a:r>
              <a:rPr lang="en-IN" dirty="0" smtClean="0"/>
              <a:t>positive for influenza A by an influenza rapid test or an influenza </a:t>
            </a:r>
            <a:r>
              <a:rPr lang="en-IN" dirty="0" err="1" smtClean="0"/>
              <a:t>immunofluorescence</a:t>
            </a:r>
            <a:r>
              <a:rPr lang="en-IN" dirty="0" smtClean="0"/>
              <a:t> assay (IFA) + criteria for a suspected case,</a:t>
            </a:r>
          </a:p>
          <a:p>
            <a:pPr lvl="1">
              <a:defRPr/>
            </a:pPr>
            <a:r>
              <a:rPr lang="en-IN" dirty="0" smtClean="0"/>
              <a:t>clinically compatible illness who died of an unexplained acute respiratory illness - considered to be epidemiologically linked to a probable or confirmed case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Rapid flu test: nasal aspirate/ nasopharyngeal swab (Dacron swab); result in 30 min-2hrs</a:t>
            </a:r>
          </a:p>
          <a:p>
            <a:r>
              <a:rPr lang="en-US" dirty="0" smtClean="0"/>
              <a:t>Viral culture: gold std; result in 3 to 10 days</a:t>
            </a:r>
          </a:p>
          <a:p>
            <a:r>
              <a:rPr lang="en-IN" dirty="0" smtClean="0"/>
              <a:t>RT-PCR Swine Flu Panel diagnostic test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Confirmed case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IN" dirty="0" smtClean="0"/>
              <a:t>Person with an acute febrile respiratory illness with laboratory confirmed Influenza A (H1N1) virus infection at WHO approved laboratories by 1 or more of the following tests: </a:t>
            </a:r>
          </a:p>
          <a:p>
            <a:pPr fontAlgn="auto">
              <a:spcAft>
                <a:spcPts val="0"/>
              </a:spcAft>
              <a:defRPr/>
            </a:pPr>
            <a:r>
              <a:rPr lang="en-IN" i="1" dirty="0" smtClean="0"/>
              <a:t>Real Time PCR </a:t>
            </a:r>
            <a:endParaRPr lang="en-IN" dirty="0" smtClean="0"/>
          </a:p>
          <a:p>
            <a:pPr fontAlgn="auto">
              <a:spcAft>
                <a:spcPts val="0"/>
              </a:spcAft>
              <a:defRPr/>
            </a:pPr>
            <a:r>
              <a:rPr lang="en-IN" i="1" dirty="0" smtClean="0"/>
              <a:t>Viral culture </a:t>
            </a:r>
            <a:endParaRPr lang="en-IN" dirty="0" smtClean="0"/>
          </a:p>
          <a:p>
            <a:pPr fontAlgn="auto">
              <a:spcAft>
                <a:spcPts val="0"/>
              </a:spcAft>
              <a:defRPr/>
            </a:pPr>
            <a:r>
              <a:rPr lang="en-IN" i="1" dirty="0" smtClean="0"/>
              <a:t>Four-fold rise in Influenza A (H1N1) virus specific neutralizing antibodies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 susceptible to Swine flu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 &lt; 5yrs </a:t>
            </a:r>
          </a:p>
          <a:p>
            <a:pPr lvl="1">
              <a:buNone/>
            </a:pPr>
            <a:r>
              <a:rPr lang="en-US" dirty="0" smtClean="0"/>
              <a:t>		&gt; 60yrs</a:t>
            </a:r>
          </a:p>
          <a:p>
            <a:r>
              <a:rPr lang="en-US" dirty="0" smtClean="0"/>
              <a:t>Pregnancy</a:t>
            </a:r>
          </a:p>
          <a:p>
            <a:r>
              <a:rPr lang="en-US" dirty="0" smtClean="0"/>
              <a:t>Co-morbid illness: lung </a:t>
            </a:r>
            <a:r>
              <a:rPr lang="en-US" dirty="0" err="1" smtClean="0"/>
              <a:t>ds</a:t>
            </a:r>
            <a:r>
              <a:rPr lang="en-US" dirty="0" smtClean="0"/>
              <a:t>, heart </a:t>
            </a:r>
            <a:r>
              <a:rPr lang="en-US" dirty="0" err="1" smtClean="0"/>
              <a:t>ds</a:t>
            </a:r>
            <a:r>
              <a:rPr lang="en-US" dirty="0" smtClean="0"/>
              <a:t>, CLD, CKD, blood disorders, DM, cancer, HIV</a:t>
            </a:r>
          </a:p>
          <a:p>
            <a:r>
              <a:rPr lang="en-US" dirty="0" smtClean="0"/>
              <a:t>On long term </a:t>
            </a:r>
            <a:r>
              <a:rPr lang="en-US" dirty="0" err="1" smtClean="0"/>
              <a:t>immunosuppresive</a:t>
            </a:r>
            <a:r>
              <a:rPr lang="en-US" dirty="0" smtClean="0"/>
              <a:t> therapy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Next Step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82154142"/>
              </p:ext>
            </p:extLst>
          </p:nvPr>
        </p:nvGraphicFramePr>
        <p:xfrm>
          <a:off x="428596" y="1357298"/>
          <a:ext cx="8358246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Viral Transport Medium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Made available from NICED, Kolkata</a:t>
            </a:r>
          </a:p>
          <a:p>
            <a:r>
              <a:rPr lang="en-US" dirty="0" smtClean="0"/>
              <a:t>Temperature kept bet 2 to 8 degree F</a:t>
            </a:r>
          </a:p>
          <a:p>
            <a:r>
              <a:rPr lang="en-US" dirty="0" smtClean="0"/>
              <a:t>Sample transport maintaining Cold chain (vaccine carrier)</a:t>
            </a:r>
          </a:p>
          <a:p>
            <a:r>
              <a:rPr lang="en-US" dirty="0" smtClean="0"/>
              <a:t>Along with filled lab request form:</a:t>
            </a:r>
          </a:p>
          <a:p>
            <a:pPr lvl="1"/>
            <a:r>
              <a:rPr lang="en-US" dirty="0" smtClean="0"/>
              <a:t>Name, Age, Sex</a:t>
            </a:r>
          </a:p>
          <a:p>
            <a:pPr lvl="1"/>
            <a:r>
              <a:rPr lang="en-US" dirty="0" smtClean="0"/>
              <a:t>Address, Contact no. (Mobile)</a:t>
            </a:r>
          </a:p>
          <a:p>
            <a:pPr lvl="1"/>
            <a:r>
              <a:rPr lang="en-US" dirty="0" smtClean="0"/>
              <a:t>Date of onset of fever, C/F of the pt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Advice to the patient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Avoid crowds, stay at home, take off from work</a:t>
            </a:r>
          </a:p>
          <a:p>
            <a:pPr lvl="1"/>
            <a:r>
              <a:rPr lang="en-US" dirty="0" smtClean="0"/>
              <a:t>Stay at least 1m away from other people</a:t>
            </a:r>
          </a:p>
          <a:p>
            <a:pPr lvl="1"/>
            <a:r>
              <a:rPr lang="en-US" dirty="0" smtClean="0"/>
              <a:t>Work from home</a:t>
            </a:r>
          </a:p>
          <a:p>
            <a:pPr lvl="1"/>
            <a:r>
              <a:rPr lang="en-US" dirty="0" smtClean="0"/>
              <a:t>Seek advice of physician over phone</a:t>
            </a:r>
          </a:p>
          <a:p>
            <a:r>
              <a:rPr lang="en-US" dirty="0" smtClean="0"/>
              <a:t>Sneezing, coughing &amp; nasal secretions - keep away from other people</a:t>
            </a:r>
          </a:p>
          <a:p>
            <a:pPr lvl="1"/>
            <a:r>
              <a:rPr lang="en-US" dirty="0" smtClean="0"/>
              <a:t>Single tissue use &amp; dispose</a:t>
            </a:r>
          </a:p>
          <a:p>
            <a:pPr lvl="1"/>
            <a:r>
              <a:rPr lang="en-US" dirty="0" smtClean="0"/>
              <a:t>Cough etiquette</a:t>
            </a:r>
          </a:p>
          <a:p>
            <a:pPr lvl="1"/>
            <a:r>
              <a:rPr lang="en-US" dirty="0" smtClean="0"/>
              <a:t>Avoid hand shaking, touching or kissing</a:t>
            </a:r>
          </a:p>
          <a:p>
            <a:r>
              <a:rPr lang="en-US" dirty="0" smtClean="0"/>
              <a:t>To join for Work only after fever subside without medication / advice of physician</a:t>
            </a:r>
          </a:p>
          <a:p>
            <a:r>
              <a:rPr lang="en-US" dirty="0" smtClean="0"/>
              <a:t>Use of tri-layer surgical mask: crowded places (N-95)</a:t>
            </a:r>
          </a:p>
          <a:p>
            <a:r>
              <a:rPr lang="en-US" dirty="0" smtClean="0"/>
              <a:t>Frequent Hand washing, sterilizing the nearby objects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protect ourselves in OPD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Frequent hand washing</a:t>
            </a:r>
          </a:p>
          <a:p>
            <a:r>
              <a:rPr lang="en-US" dirty="0" smtClean="0"/>
              <a:t>Avoid contact with infected objects</a:t>
            </a:r>
          </a:p>
          <a:p>
            <a:r>
              <a:rPr lang="en-US" dirty="0" smtClean="0"/>
              <a:t>Cough etiquette</a:t>
            </a:r>
          </a:p>
          <a:p>
            <a:r>
              <a:rPr lang="en-US" dirty="0" smtClean="0"/>
              <a:t>To maintain a distance of &gt; 1m</a:t>
            </a:r>
          </a:p>
          <a:p>
            <a:r>
              <a:rPr lang="en-US" dirty="0" smtClean="0"/>
              <a:t>Use of N-95/ P-100 respirator (while clinical examination)</a:t>
            </a:r>
          </a:p>
          <a:p>
            <a:r>
              <a:rPr lang="en-US" dirty="0" smtClean="0"/>
              <a:t>Use of PPE kit while collecting sample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N-95 mask</a:t>
            </a:r>
            <a:endParaRPr lang="en-IN" dirty="0"/>
          </a:p>
        </p:txBody>
      </p:sp>
      <p:pic>
        <p:nvPicPr>
          <p:cNvPr id="6" name="Content Placeholder 5" descr="n95mask21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57357" y="1214422"/>
            <a:ext cx="5719224" cy="53388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P-100 Respirator</a:t>
            </a:r>
            <a:endParaRPr lang="en-IN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643049"/>
            <a:ext cx="6143668" cy="4786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A person presented with: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fever (temp &gt; 100) for last 3 days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running nose, sore throat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Headache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Malaise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decreased appetite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H/o travel to Rajasthan</a:t>
            </a:r>
          </a:p>
          <a:p>
            <a:pPr lvl="1">
              <a:buNone/>
            </a:pPr>
            <a:r>
              <a:rPr lang="en-US" b="1" dirty="0" smtClean="0"/>
              <a:t>Provisional Diagnosis</a:t>
            </a:r>
            <a:r>
              <a:rPr lang="en-US" dirty="0" smtClean="0"/>
              <a:t>?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0,,18245006_303,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571480"/>
            <a:ext cx="8286808" cy="578647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Personal Protection Equipment (PPE)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charset="0"/>
              <a:buNone/>
              <a:defRPr/>
            </a:pPr>
            <a:r>
              <a:rPr lang="en-US" dirty="0" smtClean="0"/>
              <a:t>PPE reduces the risk of infection if used correctly. It includes: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• Gloves (</a:t>
            </a:r>
            <a:r>
              <a:rPr lang="en-US" dirty="0" err="1" smtClean="0"/>
              <a:t>nonsterile</a:t>
            </a:r>
            <a:r>
              <a:rPr lang="en-US" dirty="0" smtClean="0"/>
              <a:t>),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• Mask (high-efficiency mask) / Three layered surgical mask)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• Long-sleeved cuffed gown,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• Protective eyewear (goggles/visors/face shields),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• Cap (may be used in high risk situations where there may be increased aerosols),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• Plastic apron if splashing of blood, body fluids, excretions and secretions is anticipated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Protection Equipment</a:t>
            </a:r>
            <a:endParaRPr lang="en-IN" dirty="0"/>
          </a:p>
        </p:txBody>
      </p:sp>
      <p:pic>
        <p:nvPicPr>
          <p:cNvPr id="4" name="Content Placeholder 3" descr="ppe-safety-ki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1285860"/>
            <a:ext cx="7143800" cy="51435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n-US" dirty="0" smtClean="0"/>
              <a:t>Correct procedure for applying PPE in the following order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 fontScale="85000" lnSpcReduction="20000"/>
          </a:bodyPr>
          <a:lstStyle/>
          <a:p>
            <a:pPr>
              <a:buFont typeface="Arial" charset="0"/>
              <a:buChar char="•"/>
              <a:defRPr/>
            </a:pPr>
            <a:r>
              <a:rPr lang="en-US" dirty="0" smtClean="0"/>
              <a:t>Follow thorough hand wash</a:t>
            </a:r>
            <a:endParaRPr lang="en-US" b="1" dirty="0" smtClean="0"/>
          </a:p>
          <a:p>
            <a:pPr>
              <a:buFont typeface="Arial" charset="0"/>
              <a:buChar char="•"/>
              <a:defRPr/>
            </a:pPr>
            <a:r>
              <a:rPr lang="en-US" dirty="0" smtClean="0"/>
              <a:t>Wear the coverall.</a:t>
            </a:r>
            <a:endParaRPr lang="en-US" b="1" dirty="0" smtClean="0"/>
          </a:p>
          <a:p>
            <a:pPr>
              <a:buFont typeface="Arial" charset="0"/>
              <a:buChar char="•"/>
              <a:defRPr/>
            </a:pPr>
            <a:r>
              <a:rPr lang="en-US" dirty="0" smtClean="0"/>
              <a:t>Wear the goggles/ shoe cover/and head cover in that order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smtClean="0"/>
              <a:t>Wear face mask</a:t>
            </a:r>
            <a:endParaRPr lang="en-US" b="1" dirty="0" smtClean="0"/>
          </a:p>
          <a:p>
            <a:pPr>
              <a:buFont typeface="Arial" charset="0"/>
              <a:buChar char="•"/>
              <a:defRPr/>
            </a:pPr>
            <a:r>
              <a:rPr lang="en-US" dirty="0" smtClean="0"/>
              <a:t>Wear gloves</a:t>
            </a:r>
            <a:endParaRPr lang="en-US" b="1" dirty="0" smtClean="0"/>
          </a:p>
          <a:p>
            <a:pPr>
              <a:buFont typeface="Arial" charset="0"/>
              <a:buNone/>
              <a:defRPr/>
            </a:pPr>
            <a:r>
              <a:rPr lang="en-US" dirty="0" smtClean="0"/>
              <a:t> </a:t>
            </a:r>
            <a:endParaRPr lang="en-US" b="1" dirty="0" smtClean="0"/>
          </a:p>
          <a:p>
            <a:pPr>
              <a:buFont typeface="Wingdings" pitchFamily="2" charset="2"/>
              <a:buChar char="v"/>
              <a:defRPr/>
            </a:pPr>
            <a:r>
              <a:rPr lang="en-US" sz="3900" b="1" dirty="0" smtClean="0">
                <a:solidFill>
                  <a:srgbClr val="FF0000"/>
                </a:solidFill>
              </a:rPr>
              <a:t>The masks should be changed after every six to eight hours</a:t>
            </a:r>
            <a:endParaRPr lang="en-IN" sz="39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Remove PPE in the following order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Remove gown (place in rubbish bin)</a:t>
            </a:r>
          </a:p>
          <a:p>
            <a:pPr>
              <a:defRPr/>
            </a:pPr>
            <a:r>
              <a:rPr lang="en-US" dirty="0" smtClean="0"/>
              <a:t>Remove gloves (peel from hand and discard into rubbish bin)</a:t>
            </a:r>
          </a:p>
          <a:p>
            <a:pPr>
              <a:defRPr/>
            </a:pPr>
            <a:r>
              <a:rPr lang="en-US" dirty="0" smtClean="0"/>
              <a:t>Use alcohol-based hand-rub or wash hands with soap and water</a:t>
            </a:r>
          </a:p>
          <a:p>
            <a:pPr>
              <a:defRPr/>
            </a:pPr>
            <a:r>
              <a:rPr lang="en-US" dirty="0" smtClean="0"/>
              <a:t>Remove cap and face shield (place cap in bin and if reusable place face shield in container for decontamination)</a:t>
            </a:r>
          </a:p>
          <a:p>
            <a:pPr>
              <a:defRPr/>
            </a:pPr>
            <a:r>
              <a:rPr lang="en-US" dirty="0" smtClean="0"/>
              <a:t>Remove mask - </a:t>
            </a:r>
            <a:r>
              <a:rPr lang="en-US" b="1" dirty="0" smtClean="0"/>
              <a:t>by grasping elastic behind ears – do not touch front of mask</a:t>
            </a:r>
          </a:p>
          <a:p>
            <a:pPr>
              <a:defRPr/>
            </a:pPr>
            <a:r>
              <a:rPr lang="en-US" dirty="0" smtClean="0"/>
              <a:t>Use alcohol-based hand-rub or wash hands with soap and water</a:t>
            </a:r>
          </a:p>
          <a:p>
            <a:pPr>
              <a:defRPr/>
            </a:pPr>
            <a:r>
              <a:rPr lang="en-US" dirty="0" smtClean="0"/>
              <a:t>Leave the room</a:t>
            </a:r>
          </a:p>
          <a:p>
            <a:pPr>
              <a:defRPr/>
            </a:pPr>
            <a:r>
              <a:rPr lang="en-US" dirty="0" smtClean="0"/>
              <a:t>Once outside room use alcohol hand-rub again or wash hands with soap and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Influenza Epidemic and Pandemic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Epidemic – increased cases in a geographical area</a:t>
            </a:r>
          </a:p>
          <a:p>
            <a:r>
              <a:rPr lang="en-US" dirty="0" smtClean="0"/>
              <a:t>Pandemic/ Outbreak – widespread / global spread</a:t>
            </a:r>
          </a:p>
          <a:p>
            <a:r>
              <a:rPr lang="en-IN" b="1" dirty="0" smtClean="0"/>
              <a:t>Spanish Flu (1918-1919): </a:t>
            </a:r>
            <a:r>
              <a:rPr lang="en-IN" dirty="0" smtClean="0"/>
              <a:t>H1N1 20-50 million deaths worldwide; 675,000 deaths in the US. (toll more than that of first world war)</a:t>
            </a:r>
          </a:p>
          <a:p>
            <a:r>
              <a:rPr lang="en-IN" b="1" dirty="0" smtClean="0"/>
              <a:t>Asian Flu (1957-58): </a:t>
            </a:r>
            <a:r>
              <a:rPr lang="en-IN" dirty="0" smtClean="0"/>
              <a:t>H2N2 in China in February 1957; by June 1957 spread to US; 70,000 deaths</a:t>
            </a:r>
          </a:p>
          <a:p>
            <a:r>
              <a:rPr lang="en-IN" b="1" dirty="0" smtClean="0"/>
              <a:t>Hong Kong Flu (1968-1969):</a:t>
            </a:r>
            <a:r>
              <a:rPr lang="en-IN" dirty="0" smtClean="0"/>
              <a:t> H3N2 in Hong Kong in early 1968; later spread to US; 34,000 deaths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Pandemic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2009 Mexico: </a:t>
            </a:r>
            <a:r>
              <a:rPr lang="en-US" dirty="0" smtClean="0"/>
              <a:t>summer: younger population - high mortality</a:t>
            </a:r>
          </a:p>
          <a:p>
            <a:r>
              <a:rPr lang="en-US" dirty="0" smtClean="0"/>
              <a:t>Spread to US – Europe – Worldwide</a:t>
            </a:r>
          </a:p>
          <a:p>
            <a:r>
              <a:rPr lang="en-IN" dirty="0" smtClean="0"/>
              <a:t>June 2009: WHO </a:t>
            </a:r>
            <a:r>
              <a:rPr lang="en-IN" dirty="0"/>
              <a:t>declared the first flu pandemic in 41 </a:t>
            </a:r>
            <a:r>
              <a:rPr lang="en-IN" dirty="0" smtClean="0"/>
              <a:t>years</a:t>
            </a:r>
          </a:p>
          <a:p>
            <a:r>
              <a:rPr lang="en-IN" dirty="0" smtClean="0"/>
              <a:t>Trivalent </a:t>
            </a:r>
            <a:r>
              <a:rPr lang="en-IN" dirty="0"/>
              <a:t>vaccine </a:t>
            </a:r>
            <a:r>
              <a:rPr lang="en-IN" dirty="0" smtClean="0"/>
              <a:t>: </a:t>
            </a:r>
            <a:r>
              <a:rPr lang="en-IN" dirty="0"/>
              <a:t>2009-2010 </a:t>
            </a:r>
            <a:r>
              <a:rPr lang="en-IN" dirty="0" smtClean="0"/>
              <a:t>: no virtual protection</a:t>
            </a:r>
          </a:p>
          <a:p>
            <a:r>
              <a:rPr lang="en-IN" dirty="0"/>
              <a:t>New vaccines </a:t>
            </a:r>
            <a:r>
              <a:rPr lang="en-IN" dirty="0" smtClean="0"/>
              <a:t>(live / </a:t>
            </a:r>
            <a:r>
              <a:rPr lang="en-IN" dirty="0"/>
              <a:t>killed virus) </a:t>
            </a:r>
            <a:r>
              <a:rPr lang="en-IN" dirty="0" smtClean="0"/>
              <a:t>available </a:t>
            </a:r>
            <a:r>
              <a:rPr lang="en-IN" dirty="0"/>
              <a:t>in Sept. 2009-Oct. </a:t>
            </a:r>
            <a:r>
              <a:rPr lang="en-IN" dirty="0" smtClean="0"/>
              <a:t>2009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Pandemic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Worldwide, </a:t>
            </a:r>
            <a:r>
              <a:rPr lang="en-IN" b="1" dirty="0" smtClean="0"/>
              <a:t>214 countries </a:t>
            </a:r>
            <a:r>
              <a:rPr lang="en-IN" dirty="0" smtClean="0"/>
              <a:t>and overseas territories or communities had reported laboratory confirmed cases of pandemic influenza A (H1N1) including at least </a:t>
            </a:r>
            <a:r>
              <a:rPr lang="en-IN" b="1" dirty="0" smtClean="0"/>
              <a:t>18,449 deaths</a:t>
            </a:r>
            <a:r>
              <a:rPr lang="en-IN" dirty="0" smtClean="0"/>
              <a:t> as on August 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Epidemic in India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Affected states: </a:t>
            </a:r>
            <a:r>
              <a:rPr lang="en-IN" dirty="0" smtClean="0"/>
              <a:t>Andhra Pradesh, </a:t>
            </a:r>
            <a:r>
              <a:rPr lang="en-IN" b="1" dirty="0" smtClean="0"/>
              <a:t>Gujarat, Rajasthan, </a:t>
            </a:r>
            <a:r>
              <a:rPr lang="en-IN" b="1" dirty="0" err="1" smtClean="0"/>
              <a:t>Telangana</a:t>
            </a:r>
            <a:r>
              <a:rPr lang="en-IN" dirty="0" smtClean="0"/>
              <a:t>, Haryana, Madhya Pradesh, Maharashtra, Punjab, Tamil Nadu and Odisha, UP, J&amp;K, WB</a:t>
            </a:r>
          </a:p>
          <a:p>
            <a:r>
              <a:rPr lang="en-US" dirty="0" smtClean="0"/>
              <a:t>Total no. of cases: 20,995</a:t>
            </a:r>
          </a:p>
          <a:p>
            <a:r>
              <a:rPr lang="en-US" dirty="0" smtClean="0"/>
              <a:t>Deaths: 1115</a:t>
            </a:r>
          </a:p>
          <a:p>
            <a:r>
              <a:rPr lang="en-US" dirty="0" smtClean="0"/>
              <a:t>Total no. of death in 2015 double of that in 2014</a:t>
            </a:r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&amp; Death Tally in India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229600" cy="555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57686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Year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Total case reported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Total Deaths</a:t>
                      </a:r>
                      <a:endParaRPr lang="en-IN" sz="2800" b="1" dirty="0"/>
                    </a:p>
                  </a:txBody>
                  <a:tcPr/>
                </a:tc>
              </a:tr>
              <a:tr h="5768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May – Dec ’09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27, 236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981</a:t>
                      </a:r>
                      <a:endParaRPr lang="en-IN" sz="2800" dirty="0"/>
                    </a:p>
                  </a:txBody>
                  <a:tcPr/>
                </a:tc>
              </a:tr>
              <a:tr h="5768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2010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20, 604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1, 763</a:t>
                      </a:r>
                      <a:endParaRPr lang="en-IN" sz="2800" dirty="0"/>
                    </a:p>
                  </a:txBody>
                  <a:tcPr/>
                </a:tc>
              </a:tr>
              <a:tr h="5768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2011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603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75</a:t>
                      </a:r>
                      <a:endParaRPr lang="en-IN" sz="2800" dirty="0"/>
                    </a:p>
                  </a:txBody>
                  <a:tcPr/>
                </a:tc>
              </a:tr>
              <a:tr h="5768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2012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5, 044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405</a:t>
                      </a:r>
                      <a:endParaRPr lang="en-IN" sz="2800" dirty="0"/>
                    </a:p>
                  </a:txBody>
                  <a:tcPr/>
                </a:tc>
              </a:tr>
              <a:tr h="5768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2013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5, 253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699</a:t>
                      </a:r>
                      <a:endParaRPr lang="en-IN" sz="2800" dirty="0"/>
                    </a:p>
                  </a:txBody>
                  <a:tcPr/>
                </a:tc>
              </a:tr>
              <a:tr h="5768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2014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937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218</a:t>
                      </a:r>
                      <a:endParaRPr lang="en-IN" sz="2800" dirty="0"/>
                    </a:p>
                  </a:txBody>
                  <a:tcPr/>
                </a:tc>
              </a:tr>
              <a:tr h="5768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till Feb 12, 2015</a:t>
                      </a:r>
                      <a:endParaRPr lang="en-IN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6, 298</a:t>
                      </a:r>
                      <a:endParaRPr lang="en-IN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485</a:t>
                      </a:r>
                      <a:endParaRPr lang="en-IN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76860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solidFill>
                            <a:srgbClr val="FF0000"/>
                          </a:solidFill>
                        </a:rPr>
                        <a:t>2015 till March</a:t>
                      </a:r>
                      <a:r>
                        <a:rPr lang="en-IN" sz="2800" baseline="0" dirty="0" smtClean="0">
                          <a:solidFill>
                            <a:srgbClr val="FF0000"/>
                          </a:solidFill>
                        </a:rPr>
                        <a:t> 2</a:t>
                      </a:r>
                      <a:endParaRPr lang="en-IN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20,995 </a:t>
                      </a:r>
                      <a:endParaRPr lang="en-IN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solidFill>
                            <a:srgbClr val="FF0000"/>
                          </a:solidFill>
                        </a:rPr>
                        <a:t>1115</a:t>
                      </a:r>
                      <a:endParaRPr lang="en-IN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may be a case of Swine flu!!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Person with fever, sore throat + 1 or more:</a:t>
            </a:r>
          </a:p>
          <a:p>
            <a:pPr lvl="1"/>
            <a:r>
              <a:rPr lang="en-US" dirty="0" smtClean="0"/>
              <a:t>Breathing difficulty</a:t>
            </a:r>
          </a:p>
          <a:p>
            <a:pPr lvl="1"/>
            <a:r>
              <a:rPr lang="en-US" dirty="0" smtClean="0"/>
              <a:t>Drowsiness</a:t>
            </a:r>
          </a:p>
          <a:p>
            <a:pPr lvl="1"/>
            <a:r>
              <a:rPr lang="en-US" dirty="0" smtClean="0"/>
              <a:t>Chest pain</a:t>
            </a:r>
          </a:p>
          <a:p>
            <a:pPr lvl="1"/>
            <a:r>
              <a:rPr lang="en-US" dirty="0" smtClean="0"/>
              <a:t>Low pressure</a:t>
            </a:r>
          </a:p>
          <a:p>
            <a:r>
              <a:rPr lang="en-US" dirty="0" smtClean="0"/>
              <a:t>Children having fever, flu like illness + 1 or more:</a:t>
            </a:r>
          </a:p>
          <a:p>
            <a:pPr lvl="1"/>
            <a:r>
              <a:rPr lang="en-US" dirty="0" smtClean="0"/>
              <a:t>Breathing difficulty / ↑breathing rate</a:t>
            </a:r>
          </a:p>
          <a:p>
            <a:pPr lvl="1"/>
            <a:r>
              <a:rPr lang="en-US" dirty="0" smtClean="0"/>
              <a:t>Persistent fever</a:t>
            </a:r>
          </a:p>
          <a:p>
            <a:pPr lvl="1"/>
            <a:r>
              <a:rPr lang="en-US" dirty="0" smtClean="0"/>
              <a:t>Inability to drink/ feed</a:t>
            </a:r>
          </a:p>
          <a:p>
            <a:pPr lvl="1"/>
            <a:r>
              <a:rPr lang="en-US" dirty="0" smtClean="0"/>
              <a:t>Convulsion/ drowsiness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0,,18245002_404,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785794"/>
            <a:ext cx="8286808" cy="57150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Epidemic in India (till 28 Feb 2015)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71472" y="1214418"/>
          <a:ext cx="7858182" cy="56435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394"/>
                <a:gridCol w="2619394"/>
                <a:gridCol w="2619394"/>
              </a:tblGrid>
              <a:tr h="57911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State</a:t>
                      </a:r>
                      <a:endParaRPr lang="en-IN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Case</a:t>
                      </a:r>
                      <a:endParaRPr lang="en-IN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Death</a:t>
                      </a:r>
                      <a:endParaRPr lang="en-IN" sz="3200" b="1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Rajasthan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5,610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267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Gujarat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4,614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275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Madhya Pradesh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1010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153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Maharashtra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1,789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152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Telangana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57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Delhi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2,999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10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Punjab 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42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Haryana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21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err="1" smtClean="0"/>
                        <a:t>karnataka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46</a:t>
                      </a:r>
                      <a:endParaRPr lang="en-IN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Epidemic in India (till 28 Feb 2015)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71472" y="1214418"/>
          <a:ext cx="7858182" cy="39554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394"/>
                <a:gridCol w="2619394"/>
                <a:gridCol w="2619394"/>
              </a:tblGrid>
              <a:tr h="57911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State</a:t>
                      </a:r>
                      <a:endParaRPr lang="en-IN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Case</a:t>
                      </a:r>
                      <a:endParaRPr lang="en-IN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Death</a:t>
                      </a:r>
                      <a:endParaRPr lang="en-IN" sz="3200" b="1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West Bengal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115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8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J &amp; K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7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Uttar Pradesh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614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0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Andhra Pradesh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12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Himachal 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8</a:t>
                      </a:r>
                      <a:endParaRPr lang="en-IN" sz="2800" dirty="0"/>
                    </a:p>
                  </a:txBody>
                  <a:tcPr/>
                </a:tc>
              </a:tr>
              <a:tr h="562718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Kerala 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7</a:t>
                      </a:r>
                      <a:endParaRPr lang="en-IN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flu-1_650_02081508545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357167"/>
            <a:ext cx="8286808" cy="621116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Category- 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b="1" dirty="0" smtClean="0"/>
              <a:t>Mild fever plus cough / sore throat </a:t>
            </a:r>
            <a:r>
              <a:rPr lang="en-IN" dirty="0" smtClean="0"/>
              <a:t>with or without body ache, headache, diarrhoea and vomiting </a:t>
            </a:r>
          </a:p>
          <a:p>
            <a:pPr fontAlgn="auto">
              <a:spcAft>
                <a:spcPts val="0"/>
              </a:spcAft>
              <a:defRPr/>
            </a:pPr>
            <a:r>
              <a:rPr lang="en-IN" b="1" dirty="0" smtClean="0"/>
              <a:t>Do not require </a:t>
            </a:r>
            <a:r>
              <a:rPr lang="en-IN" dirty="0" err="1" smtClean="0"/>
              <a:t>Oseltamivir</a:t>
            </a:r>
            <a:r>
              <a:rPr lang="en-IN" dirty="0" smtClean="0"/>
              <a:t> - Symptomatic treatment, Reassess at 24 to 48 hours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IN" dirty="0" smtClean="0"/>
              <a:t> </a:t>
            </a:r>
            <a:r>
              <a:rPr lang="en-IN" b="1" dirty="0" smtClean="0"/>
              <a:t>No testing for H1N1 required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IN" dirty="0" smtClean="0"/>
              <a:t> Confine at home; avoid crowds, high risk members in family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Category-B </a:t>
            </a:r>
            <a:r>
              <a:rPr lang="en-IN" dirty="0" smtClean="0"/>
              <a:t>(</a:t>
            </a:r>
            <a:r>
              <a:rPr lang="en-IN" dirty="0" err="1" smtClean="0"/>
              <a:t>i</a:t>
            </a:r>
            <a:r>
              <a:rPr lang="en-IN" dirty="0" smtClean="0"/>
              <a:t>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All signs / symptoms under Category-A:</a:t>
            </a:r>
          </a:p>
          <a:p>
            <a:pPr lvl="1"/>
            <a:r>
              <a:rPr lang="en-IN" dirty="0" smtClean="0"/>
              <a:t> if high grade fever + severe sore throat</a:t>
            </a:r>
          </a:p>
          <a:p>
            <a:pPr lvl="1"/>
            <a:r>
              <a:rPr lang="en-IN" b="1" dirty="0" smtClean="0"/>
              <a:t>may require home isolation + </a:t>
            </a:r>
            <a:r>
              <a:rPr lang="en-IN" b="1" dirty="0" err="1" smtClean="0"/>
              <a:t>Oseltamivir</a:t>
            </a:r>
            <a:r>
              <a:rPr lang="en-IN" b="1" dirty="0" smtClean="0">
                <a:solidFill>
                  <a:srgbClr val="0070C0"/>
                </a:solidFill>
              </a:rPr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000000"/>
                </a:solidFill>
              </a:rPr>
              <a:t>Category-B </a:t>
            </a:r>
            <a:r>
              <a:rPr lang="en-IN" dirty="0" smtClean="0"/>
              <a:t>(ii)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dirty="0" smtClean="0"/>
              <a:t>All signs / symptoms under Category-A, having 1 or more high risk conditions </a:t>
            </a:r>
            <a:r>
              <a:rPr lang="en-IN" b="1" dirty="0" smtClean="0"/>
              <a:t>shall be treated with </a:t>
            </a:r>
            <a:r>
              <a:rPr lang="en-IN" b="1" dirty="0" err="1" smtClean="0"/>
              <a:t>Oseltamivir</a:t>
            </a:r>
            <a:r>
              <a:rPr lang="en-IN" dirty="0" smtClean="0"/>
              <a:t>:</a:t>
            </a:r>
          </a:p>
          <a:p>
            <a:pPr marL="971550" lvl="1" indent="-571500">
              <a:defRPr/>
            </a:pPr>
            <a:r>
              <a:rPr lang="en-IN" dirty="0" smtClean="0"/>
              <a:t>Children with mild illness but predisposing risk factors</a:t>
            </a:r>
          </a:p>
          <a:p>
            <a:pPr marL="971550" lvl="1" indent="-571500">
              <a:defRPr/>
            </a:pPr>
            <a:r>
              <a:rPr lang="en-IN" dirty="0" smtClean="0"/>
              <a:t>Pregnant women</a:t>
            </a:r>
          </a:p>
          <a:p>
            <a:pPr marL="971550" lvl="1" indent="-571500">
              <a:defRPr/>
            </a:pPr>
            <a:r>
              <a:rPr lang="en-IN" dirty="0" smtClean="0"/>
              <a:t>Age &gt; 65 years</a:t>
            </a:r>
          </a:p>
          <a:p>
            <a:pPr marL="971550" lvl="1" indent="-571500">
              <a:defRPr/>
            </a:pPr>
            <a:r>
              <a:rPr lang="en-IN" dirty="0" smtClean="0"/>
              <a:t>Co-morbidities: lung </a:t>
            </a:r>
            <a:r>
              <a:rPr lang="en-IN" dirty="0" err="1" smtClean="0"/>
              <a:t>ds</a:t>
            </a:r>
            <a:r>
              <a:rPr lang="en-IN" dirty="0" smtClean="0"/>
              <a:t>, heart </a:t>
            </a:r>
            <a:r>
              <a:rPr lang="en-IN" dirty="0" err="1" smtClean="0"/>
              <a:t>ds</a:t>
            </a:r>
            <a:r>
              <a:rPr lang="en-IN" dirty="0" smtClean="0"/>
              <a:t>, liver </a:t>
            </a:r>
            <a:r>
              <a:rPr lang="en-IN" dirty="0" err="1" smtClean="0"/>
              <a:t>ds</a:t>
            </a:r>
            <a:r>
              <a:rPr lang="en-IN" dirty="0" smtClean="0"/>
              <a:t>, kidney </a:t>
            </a:r>
            <a:r>
              <a:rPr lang="en-IN" dirty="0" err="1" smtClean="0"/>
              <a:t>ds</a:t>
            </a:r>
            <a:r>
              <a:rPr lang="en-IN" dirty="0" smtClean="0"/>
              <a:t>, blood disorders, diabetes, neurological disorders, cancer and HIV/AIDS</a:t>
            </a:r>
          </a:p>
          <a:p>
            <a:pPr marL="971550" lvl="1" indent="-571500">
              <a:defRPr/>
            </a:pPr>
            <a:r>
              <a:rPr lang="en-IN" dirty="0" smtClean="0"/>
              <a:t> Immunosuppressive: long term therapy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 smtClean="0"/>
              <a:t>No tests for H1N1 required for Category-B (</a:t>
            </a:r>
            <a:r>
              <a:rPr lang="en-IN" b="1" dirty="0" err="1" smtClean="0"/>
              <a:t>i</a:t>
            </a:r>
            <a:r>
              <a:rPr lang="en-IN" b="1" dirty="0" smtClean="0"/>
              <a:t>) and (ii).</a:t>
            </a:r>
          </a:p>
          <a:p>
            <a:r>
              <a:rPr lang="en-IN" dirty="0" smtClean="0"/>
              <a:t> All patients of Category-B (</a:t>
            </a:r>
            <a:r>
              <a:rPr lang="en-IN" dirty="0" err="1" smtClean="0"/>
              <a:t>i</a:t>
            </a:r>
            <a:r>
              <a:rPr lang="en-IN" dirty="0" smtClean="0"/>
              <a:t>) and (ii): Confine at home; avoid crowds, high risk members in family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Category-C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dirty="0" smtClean="0"/>
              <a:t>All above signs / symptoms of Category-A and B, 1 or more of the following:</a:t>
            </a:r>
          </a:p>
          <a:p>
            <a:pPr marL="971550" lvl="1" indent="-571500">
              <a:defRPr/>
            </a:pPr>
            <a:r>
              <a:rPr lang="en-IN" dirty="0" smtClean="0"/>
              <a:t>Breathlessness, chest pain, drowsiness, fall in blood pressure, sputum mixed with blood, bluish discolouration of nails;</a:t>
            </a:r>
          </a:p>
          <a:p>
            <a:pPr marL="971550" lvl="1" indent="-571500">
              <a:defRPr/>
            </a:pPr>
            <a:r>
              <a:rPr lang="en-IN" dirty="0" smtClean="0"/>
              <a:t>Children with influenza like illness who had a severe disease as manifested by the red flag signs (Somnolence, high and persistent fever, inability to feed well, convulsions, shortness of breath, difficulty in breathing, etc).</a:t>
            </a:r>
          </a:p>
          <a:p>
            <a:pPr marL="971550" lvl="1" indent="-571500">
              <a:defRPr/>
            </a:pPr>
            <a:r>
              <a:rPr lang="en-IN" dirty="0" smtClean="0"/>
              <a:t>Worsening of underlying chronic conditions.</a:t>
            </a:r>
          </a:p>
          <a:p>
            <a:pPr fontAlgn="auto">
              <a:spcAft>
                <a:spcPts val="0"/>
              </a:spcAft>
              <a:defRPr/>
            </a:pPr>
            <a:r>
              <a:rPr lang="en-IN" b="1" dirty="0" smtClean="0"/>
              <a:t>Require testing, immediate hospitalization, treatment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Oseltamivir</a:t>
            </a:r>
            <a:r>
              <a:rPr lang="en-US" dirty="0" smtClean="0"/>
              <a:t> (TAMIFLU): oral 75mg/ 45mg/ 30mg</a:t>
            </a:r>
          </a:p>
          <a:p>
            <a:r>
              <a:rPr lang="en-US" dirty="0" err="1" smtClean="0"/>
              <a:t>Zanamivir</a:t>
            </a:r>
            <a:r>
              <a:rPr lang="en-US" dirty="0" smtClean="0"/>
              <a:t> (RELENZA): inhalational 10mg (2 inhalation) BD X 5 days</a:t>
            </a:r>
          </a:p>
          <a:p>
            <a:r>
              <a:rPr lang="en-US" dirty="0" err="1" smtClean="0"/>
              <a:t>Peramivir</a:t>
            </a:r>
            <a:r>
              <a:rPr lang="en-US" dirty="0" smtClean="0"/>
              <a:t> (RAPIVAB): </a:t>
            </a:r>
            <a:r>
              <a:rPr lang="en-US" dirty="0" err="1" smtClean="0"/>
              <a:t>i.v</a:t>
            </a:r>
            <a:r>
              <a:rPr lang="en-US" dirty="0" smtClean="0"/>
              <a:t>. injection (under trial)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Swine flu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Influenza type A virus, strain H1N1</a:t>
            </a:r>
          </a:p>
          <a:p>
            <a:r>
              <a:rPr lang="en-IN" dirty="0"/>
              <a:t>H1 (</a:t>
            </a:r>
            <a:r>
              <a:rPr lang="en-IN" dirty="0" err="1"/>
              <a:t>hemagglutinin</a:t>
            </a:r>
            <a:r>
              <a:rPr lang="en-IN" dirty="0"/>
              <a:t> type 1) </a:t>
            </a:r>
            <a:endParaRPr lang="en-IN" dirty="0" smtClean="0"/>
          </a:p>
          <a:p>
            <a:r>
              <a:rPr lang="en-IN" dirty="0" smtClean="0"/>
              <a:t>N1 </a:t>
            </a:r>
            <a:r>
              <a:rPr lang="en-IN" dirty="0"/>
              <a:t>(neuraminidase type1</a:t>
            </a:r>
            <a:r>
              <a:rPr lang="en-IN" dirty="0" smtClean="0"/>
              <a:t>)</a:t>
            </a:r>
          </a:p>
          <a:p>
            <a:r>
              <a:rPr lang="en-IN" dirty="0" smtClean="0"/>
              <a:t>8 </a:t>
            </a:r>
            <a:r>
              <a:rPr lang="en-IN" dirty="0"/>
              <a:t>RNA strands from novel H1N1 </a:t>
            </a:r>
            <a:r>
              <a:rPr lang="en-IN" dirty="0" smtClean="0"/>
              <a:t>flu:</a:t>
            </a:r>
          </a:p>
          <a:p>
            <a:pPr lvl="1"/>
            <a:r>
              <a:rPr lang="en-IN" dirty="0" smtClean="0"/>
              <a:t>1 from </a:t>
            </a:r>
            <a:r>
              <a:rPr lang="en-IN" dirty="0"/>
              <a:t>human flu </a:t>
            </a:r>
            <a:r>
              <a:rPr lang="en-IN" dirty="0" smtClean="0"/>
              <a:t>strains</a:t>
            </a:r>
          </a:p>
          <a:p>
            <a:pPr lvl="1"/>
            <a:r>
              <a:rPr lang="en-IN" dirty="0" smtClean="0"/>
              <a:t>2 </a:t>
            </a:r>
            <a:r>
              <a:rPr lang="en-IN" dirty="0"/>
              <a:t>from avian (bird) </a:t>
            </a:r>
            <a:r>
              <a:rPr lang="en-IN" dirty="0" smtClean="0"/>
              <a:t>strains</a:t>
            </a:r>
          </a:p>
          <a:p>
            <a:pPr lvl="1"/>
            <a:r>
              <a:rPr lang="en-IN" dirty="0" smtClean="0"/>
              <a:t>5 from swine(pig) </a:t>
            </a:r>
            <a:r>
              <a:rPr lang="en-IN" dirty="0"/>
              <a:t>strains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Oseltamivir</a:t>
            </a:r>
            <a:r>
              <a:rPr lang="en-US" dirty="0" smtClean="0"/>
              <a:t> therapy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Dose for adults: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 &gt; 40kg       : 75mg BD X 5days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 24 – 40kg  : 60mg BD X 5days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15 – 23kg   : 45mg BD X 5days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 &lt;15kg         : 30mg BD X 5days</a:t>
            </a:r>
          </a:p>
          <a:p>
            <a:r>
              <a:rPr lang="en-US" dirty="0" smtClean="0"/>
              <a:t>Dose for infants: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 &lt;3 m      : 12mg BD X 5days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3 – 5 m   : 20mg BD X 5days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6 – 11m  : 25mg BD X 5days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the Epidemic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Opening of Isolation ward (5-10 beds) in each District Hospitals &amp; Medical Colleges</a:t>
            </a:r>
          </a:p>
          <a:p>
            <a:r>
              <a:rPr lang="en-US" dirty="0" smtClean="0"/>
              <a:t>Only for tested H1N1 positive cases for treatment</a:t>
            </a:r>
          </a:p>
          <a:p>
            <a:r>
              <a:rPr lang="en-US" dirty="0" smtClean="0"/>
              <a:t>To be made operational on need</a:t>
            </a:r>
          </a:p>
          <a:p>
            <a:r>
              <a:rPr lang="en-US" dirty="0" smtClean="0"/>
              <a:t>Management in ID &amp; BG Hospital, Kolkata</a:t>
            </a:r>
          </a:p>
          <a:p>
            <a:r>
              <a:rPr lang="en-US" dirty="0" smtClean="0"/>
              <a:t>Only 3</a:t>
            </a:r>
            <a:r>
              <a:rPr lang="en-US" baseline="30000" dirty="0" smtClean="0"/>
              <a:t>rd</a:t>
            </a:r>
            <a:r>
              <a:rPr lang="en-US" dirty="0" smtClean="0"/>
              <a:t> tri pregnancy H1N1 pts at NRSMCH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Oseltamivir</a:t>
            </a:r>
            <a:r>
              <a:rPr lang="en-US" dirty="0" smtClean="0"/>
              <a:t> chemoprophylaxis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Half of the above-mentioned dose X 10days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: Person &gt; 45kg: 75mg OD X 10days</a:t>
            </a:r>
          </a:p>
          <a:p>
            <a:r>
              <a:rPr lang="en-US" dirty="0" smtClean="0"/>
              <a:t>Indication:</a:t>
            </a:r>
          </a:p>
          <a:p>
            <a:pPr lvl="1"/>
            <a:r>
              <a:rPr lang="en-US" dirty="0" smtClean="0"/>
              <a:t>Health care providers</a:t>
            </a:r>
          </a:p>
          <a:p>
            <a:pPr lvl="1"/>
            <a:r>
              <a:rPr lang="en-US" dirty="0" smtClean="0"/>
              <a:t>Family members who come in close contact with confirmed cases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Pharmacokinetics of </a:t>
            </a:r>
            <a:r>
              <a:rPr lang="en-US" dirty="0" err="1" smtClean="0"/>
              <a:t>Oseltamivir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Neuraminidase inhibitor</a:t>
            </a:r>
          </a:p>
          <a:p>
            <a:r>
              <a:rPr lang="en-IN" dirty="0" smtClean="0"/>
              <a:t>Renal elimination &gt;99% of the administered dose (both </a:t>
            </a:r>
            <a:r>
              <a:rPr lang="en-IN" dirty="0" err="1" smtClean="0"/>
              <a:t>glomerular</a:t>
            </a:r>
            <a:r>
              <a:rPr lang="en-IN" dirty="0" smtClean="0"/>
              <a:t> filtration and tubular secretion)</a:t>
            </a:r>
            <a:endParaRPr lang="en-US" dirty="0" smtClean="0"/>
          </a:p>
          <a:p>
            <a:r>
              <a:rPr lang="en-US" dirty="0" smtClean="0"/>
              <a:t>Dose adjustment </a:t>
            </a:r>
            <a:r>
              <a:rPr lang="en-US" dirty="0" err="1" smtClean="0"/>
              <a:t>reqd</a:t>
            </a:r>
            <a:r>
              <a:rPr lang="en-US" dirty="0" smtClean="0"/>
              <a:t> in renal impaired pts</a:t>
            </a:r>
          </a:p>
          <a:p>
            <a:r>
              <a:rPr lang="en-IN" dirty="0" smtClean="0"/>
              <a:t>Converted by hepatic </a:t>
            </a:r>
            <a:r>
              <a:rPr lang="en-IN" dirty="0" err="1" smtClean="0"/>
              <a:t>esterases</a:t>
            </a:r>
            <a:r>
              <a:rPr lang="en-IN" dirty="0" smtClean="0"/>
              <a:t> to its active metabolite, </a:t>
            </a:r>
            <a:r>
              <a:rPr lang="en-IN" dirty="0" err="1" smtClean="0"/>
              <a:t>oseltamivir</a:t>
            </a:r>
            <a:r>
              <a:rPr lang="en-IN" dirty="0" smtClean="0"/>
              <a:t> </a:t>
            </a:r>
            <a:r>
              <a:rPr lang="en-IN" dirty="0" err="1" smtClean="0"/>
              <a:t>carboxylate</a:t>
            </a:r>
            <a:endParaRPr lang="en-IN" dirty="0" smtClean="0"/>
          </a:p>
          <a:p>
            <a:r>
              <a:rPr lang="en-IN" dirty="0" smtClean="0"/>
              <a:t>Neither </a:t>
            </a:r>
            <a:r>
              <a:rPr lang="en-IN" dirty="0" err="1" smtClean="0"/>
              <a:t>oseltamivir</a:t>
            </a:r>
            <a:r>
              <a:rPr lang="en-IN" dirty="0" smtClean="0"/>
              <a:t> nor its </a:t>
            </a:r>
            <a:r>
              <a:rPr lang="en-IN" dirty="0" err="1" smtClean="0"/>
              <a:t>carboxylate</a:t>
            </a:r>
            <a:r>
              <a:rPr lang="en-IN" dirty="0" smtClean="0"/>
              <a:t>: substrate or inhibitor of </a:t>
            </a:r>
            <a:r>
              <a:rPr lang="en-IN" dirty="0" err="1" smtClean="0"/>
              <a:t>cytochrome</a:t>
            </a:r>
            <a:r>
              <a:rPr lang="en-IN" dirty="0" smtClean="0"/>
              <a:t> P450 </a:t>
            </a:r>
            <a:r>
              <a:rPr lang="en-IN" dirty="0" err="1" smtClean="0"/>
              <a:t>isoforms</a:t>
            </a:r>
            <a:endParaRPr lang="en-US" dirty="0" smtClean="0"/>
          </a:p>
          <a:p>
            <a:r>
              <a:rPr lang="en-US" dirty="0" smtClean="0"/>
              <a:t>No dose modification for CLD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Dose Adjustment for therapy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4422"/>
          <a:ext cx="8229600" cy="5357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814808">
                <a:tc>
                  <a:txBody>
                    <a:bodyPr/>
                    <a:lstStyle/>
                    <a:p>
                      <a:pPr algn="ctr"/>
                      <a:r>
                        <a:rPr lang="en-IN" sz="32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32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Treatment Regimen</a:t>
                      </a:r>
                      <a:endParaRPr lang="en-IN" sz="3200" dirty="0"/>
                    </a:p>
                  </a:txBody>
                  <a:tcPr/>
                </a:tc>
              </a:tr>
              <a:tr h="814808"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Mild</a:t>
                      </a:r>
                      <a:r>
                        <a:rPr lang="en-IN" sz="2000" dirty="0" smtClean="0"/>
                        <a:t/>
                      </a:r>
                      <a:br>
                        <a:rPr lang="en-IN" sz="2000" dirty="0" smtClean="0"/>
                      </a:b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 &gt;60-90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/min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 mg twice daily for 5 days</a:t>
                      </a:r>
                      <a:endParaRPr lang="en-IN" sz="2000" dirty="0"/>
                    </a:p>
                  </a:txBody>
                  <a:tcPr/>
                </a:tc>
              </a:tr>
              <a:tr h="814808"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Moderate</a:t>
                      </a:r>
                      <a:r>
                        <a:rPr lang="en-IN" sz="2000" dirty="0" smtClean="0"/>
                        <a:t/>
                      </a:r>
                      <a:br>
                        <a:rPr lang="en-IN" sz="2000" dirty="0" smtClean="0"/>
                      </a:b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 &gt;30-60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/min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 mg twice daily for 5 days</a:t>
                      </a:r>
                      <a:endParaRPr lang="en-IN" sz="2000" dirty="0"/>
                    </a:p>
                  </a:txBody>
                  <a:tcPr/>
                </a:tc>
              </a:tr>
              <a:tr h="814808"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Severe</a:t>
                      </a:r>
                      <a:r>
                        <a:rPr lang="en-IN" sz="2000" dirty="0" smtClean="0"/>
                        <a:t/>
                      </a:r>
                      <a:br>
                        <a:rPr lang="en-IN" sz="2000" dirty="0" smtClean="0"/>
                      </a:b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 &gt;10-30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/min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 mg once daily for 5 days</a:t>
                      </a:r>
                      <a:endParaRPr lang="en-IN" sz="2000" dirty="0"/>
                    </a:p>
                  </a:txBody>
                  <a:tcPr/>
                </a:tc>
              </a:tr>
              <a:tr h="1049310"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ESRD Patients on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Hemodialysis</a:t>
                      </a:r>
                      <a:r>
                        <a:rPr lang="en-IN" sz="2000" dirty="0" smtClean="0"/>
                        <a:t/>
                      </a:r>
                      <a:br>
                        <a:rPr lang="en-IN" sz="2000" dirty="0" smtClean="0"/>
                      </a:b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 10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/min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 mg after every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hemodialysis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cycle. Treatment duration not to exceed 5 days</a:t>
                      </a:r>
                      <a:endParaRPr lang="en-IN" sz="2000" dirty="0"/>
                    </a:p>
                  </a:txBody>
                  <a:tcPr/>
                </a:tc>
              </a:tr>
              <a:tr h="1049310"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ESRD Patients on Continuous Ambulatory Peritoneal Dialysis</a:t>
                      </a:r>
                      <a:r>
                        <a:rPr lang="en-IN" sz="2000" dirty="0" smtClean="0"/>
                        <a:t/>
                      </a:r>
                      <a:br>
                        <a:rPr lang="en-IN" sz="2000" dirty="0" smtClean="0"/>
                      </a:b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 10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/min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single 30 mg dose administered immediately after a dialysis exchange</a:t>
                      </a:r>
                      <a:endParaRPr lang="en-IN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Dose Adjustment for Prophylaxis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11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781053">
                <a:tc>
                  <a:txBody>
                    <a:bodyPr/>
                    <a:lstStyle/>
                    <a:p>
                      <a:pPr algn="ctr"/>
                      <a:r>
                        <a:rPr lang="en-IN" sz="32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32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Treatment Regimen</a:t>
                      </a:r>
                      <a:endParaRPr lang="en-IN" sz="3200" dirty="0"/>
                    </a:p>
                  </a:txBody>
                  <a:tcPr/>
                </a:tc>
              </a:tr>
              <a:tr h="781053"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Mild</a:t>
                      </a:r>
                      <a:r>
                        <a:rPr lang="en-IN" sz="2000" dirty="0" smtClean="0"/>
                        <a:t/>
                      </a:r>
                      <a:br>
                        <a:rPr lang="en-IN" sz="2000" dirty="0" smtClean="0"/>
                      </a:b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 &gt;60-90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/min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 mg once daily for 10 days</a:t>
                      </a:r>
                      <a:endParaRPr lang="en-IN" sz="2000" dirty="0"/>
                    </a:p>
                  </a:txBody>
                  <a:tcPr/>
                </a:tc>
              </a:tr>
              <a:tr h="781053"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Moderate</a:t>
                      </a:r>
                      <a:r>
                        <a:rPr lang="en-IN" sz="2000" dirty="0" smtClean="0"/>
                        <a:t/>
                      </a:r>
                      <a:br>
                        <a:rPr lang="en-IN" sz="2000" dirty="0" smtClean="0"/>
                      </a:b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 &gt;30-60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/min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 mg once daily for 10 days</a:t>
                      </a:r>
                      <a:endParaRPr lang="en-IN" sz="2000" dirty="0"/>
                    </a:p>
                  </a:txBody>
                  <a:tcPr/>
                </a:tc>
              </a:tr>
              <a:tr h="781053"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Severe</a:t>
                      </a:r>
                      <a:r>
                        <a:rPr lang="en-IN" sz="2000" dirty="0" smtClean="0"/>
                        <a:t/>
                      </a:r>
                      <a:br>
                        <a:rPr lang="en-IN" sz="2000" dirty="0" smtClean="0"/>
                      </a:b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 &gt;10-30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/min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 mg every other day</a:t>
                      </a:r>
                      <a:endParaRPr lang="en-IN" sz="2000" dirty="0"/>
                    </a:p>
                  </a:txBody>
                  <a:tcPr/>
                </a:tc>
              </a:tr>
              <a:tr h="781053"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ESRD Patients on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Hemodialysis</a:t>
                      </a:r>
                      <a:r>
                        <a:rPr lang="en-IN" sz="2000" dirty="0" smtClean="0"/>
                        <a:t/>
                      </a:r>
                      <a:br>
                        <a:rPr lang="en-IN" sz="2000" dirty="0" smtClean="0"/>
                      </a:b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 10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/min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 mg after alternate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hemodialysis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cycle</a:t>
                      </a:r>
                      <a:endParaRPr lang="en-IN" sz="2000" dirty="0"/>
                    </a:p>
                  </a:txBody>
                  <a:tcPr/>
                </a:tc>
              </a:tr>
              <a:tr h="781053"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ESRD Patients on Continuous Ambulatory Peritoneal Dialysis</a:t>
                      </a:r>
                      <a:r>
                        <a:rPr lang="en-IN" sz="2000" dirty="0" smtClean="0"/>
                        <a:t/>
                      </a:r>
                      <a:br>
                        <a:rPr lang="en-IN" sz="2000" dirty="0" smtClean="0"/>
                      </a:b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Creatinine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Clearance 10 </a:t>
                      </a:r>
                      <a:r>
                        <a:rPr lang="en-IN" sz="20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/min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 mg once weekly immediately after a dialysis exchange</a:t>
                      </a:r>
                      <a:endParaRPr lang="en-IN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Interaction with </a:t>
            </a:r>
            <a:r>
              <a:rPr lang="en-US" dirty="0" err="1" smtClean="0"/>
              <a:t>Oseltamivir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Entecavir</a:t>
            </a:r>
            <a:r>
              <a:rPr lang="en-US" dirty="0" smtClean="0"/>
              <a:t>: ↑ </a:t>
            </a:r>
            <a:r>
              <a:rPr lang="en-US" dirty="0" err="1" smtClean="0"/>
              <a:t>bd</a:t>
            </a:r>
            <a:r>
              <a:rPr lang="en-US" dirty="0" smtClean="0"/>
              <a:t> level/ effect of both</a:t>
            </a:r>
          </a:p>
          <a:p>
            <a:r>
              <a:rPr lang="en-US" dirty="0" err="1" smtClean="0"/>
              <a:t>Methotrexate</a:t>
            </a:r>
            <a:r>
              <a:rPr lang="en-US" dirty="0" smtClean="0"/>
              <a:t>: ↓ renal elimination, ↑ </a:t>
            </a:r>
            <a:r>
              <a:rPr lang="en-US" dirty="0" err="1" smtClean="0"/>
              <a:t>bd</a:t>
            </a:r>
            <a:r>
              <a:rPr lang="en-US" dirty="0" smtClean="0"/>
              <a:t> level</a:t>
            </a:r>
          </a:p>
          <a:p>
            <a:r>
              <a:rPr lang="en-US" dirty="0" err="1" smtClean="0"/>
              <a:t>Pemetrexed</a:t>
            </a:r>
            <a:r>
              <a:rPr lang="en-US" dirty="0" smtClean="0"/>
              <a:t>: ↑ toxicity, BM suppression; </a:t>
            </a:r>
            <a:r>
              <a:rPr lang="en-US" dirty="0" err="1" smtClean="0"/>
              <a:t>anaemia</a:t>
            </a:r>
            <a:r>
              <a:rPr lang="en-US" dirty="0" smtClean="0"/>
              <a:t>, bleeding, infection, </a:t>
            </a:r>
            <a:r>
              <a:rPr lang="en-US" dirty="0" err="1" smtClean="0"/>
              <a:t>nv</a:t>
            </a:r>
            <a:r>
              <a:rPr lang="en-US" dirty="0" smtClean="0"/>
              <a:t> damage</a:t>
            </a:r>
          </a:p>
          <a:p>
            <a:r>
              <a:rPr lang="en-US" dirty="0" err="1" smtClean="0"/>
              <a:t>Ampicillin</a:t>
            </a:r>
            <a:endParaRPr lang="en-US" dirty="0" smtClean="0"/>
          </a:p>
          <a:p>
            <a:r>
              <a:rPr lang="en-US" dirty="0" err="1" smtClean="0"/>
              <a:t>Colchicine</a:t>
            </a:r>
            <a:r>
              <a:rPr lang="en-US" dirty="0" smtClean="0"/>
              <a:t>	↑ blood level of </a:t>
            </a:r>
            <a:r>
              <a:rPr lang="en-US" dirty="0" err="1" smtClean="0"/>
              <a:t>Oseltamivir</a:t>
            </a:r>
            <a:endParaRPr lang="en-US" dirty="0" smtClean="0"/>
          </a:p>
          <a:p>
            <a:r>
              <a:rPr lang="en-US" dirty="0" err="1" smtClean="0"/>
              <a:t>Probenicid</a:t>
            </a:r>
            <a:r>
              <a:rPr lang="en-US" dirty="0" smtClean="0"/>
              <a:t>     (by ↓ its renal tubular secretion)</a:t>
            </a:r>
            <a:endParaRPr lang="en-IN" dirty="0"/>
          </a:p>
        </p:txBody>
      </p:sp>
      <p:sp>
        <p:nvSpPr>
          <p:cNvPr id="4" name="Right Brace 3"/>
          <p:cNvSpPr/>
          <p:nvPr/>
        </p:nvSpPr>
        <p:spPr>
          <a:xfrm>
            <a:off x="2786050" y="4000504"/>
            <a:ext cx="428628" cy="14287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 - </a:t>
            </a:r>
            <a:r>
              <a:rPr lang="en-US" dirty="0" err="1" smtClean="0"/>
              <a:t>Oseltamivir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Mostly, nausea &amp; vomiting (mild to moderate); occur within first 2 days of treatment</a:t>
            </a:r>
          </a:p>
          <a:p>
            <a:r>
              <a:rPr lang="en-US" dirty="0" smtClean="0"/>
              <a:t>Rash, swelling of the face or tongue, toxic epidermal </a:t>
            </a:r>
            <a:r>
              <a:rPr lang="en-US" dirty="0" err="1" smtClean="0"/>
              <a:t>necrolysis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Hepatitis, abnormal liver function tests </a:t>
            </a:r>
          </a:p>
          <a:p>
            <a:r>
              <a:rPr lang="en-US" dirty="0" smtClean="0"/>
              <a:t>Arrhythmias </a:t>
            </a:r>
          </a:p>
          <a:p>
            <a:r>
              <a:rPr lang="en-US" dirty="0" smtClean="0"/>
              <a:t>Seizures, confusion </a:t>
            </a:r>
          </a:p>
          <a:p>
            <a:r>
              <a:rPr lang="en-US" dirty="0" smtClean="0"/>
              <a:t>Aggravation of diabetes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Pregnant Mother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Oseltamivir</a:t>
            </a:r>
            <a:r>
              <a:rPr lang="en-US" dirty="0" smtClean="0"/>
              <a:t> and </a:t>
            </a:r>
            <a:r>
              <a:rPr lang="en-US" dirty="0" err="1" smtClean="0"/>
              <a:t>zanamivir</a:t>
            </a:r>
            <a:r>
              <a:rPr lang="en-US" dirty="0" smtClean="0"/>
              <a:t>: Pregnancy Category C</a:t>
            </a:r>
          </a:p>
          <a:p>
            <a:r>
              <a:rPr lang="en-US" dirty="0" smtClean="0"/>
              <a:t>Used only if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- potential benefit justifies the potential risk to the embryo or fetus</a:t>
            </a:r>
          </a:p>
          <a:p>
            <a:r>
              <a:rPr lang="en-US" dirty="0" smtClean="0"/>
              <a:t>No adverse effects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reported yet (mother/ fetus)</a:t>
            </a:r>
          </a:p>
          <a:p>
            <a:r>
              <a:rPr lang="en-US" dirty="0" smtClean="0"/>
              <a:t>Pregnancy should not be considered C.I. to </a:t>
            </a:r>
            <a:r>
              <a:rPr lang="en-US" dirty="0" err="1" smtClean="0"/>
              <a:t>oseltamivir</a:t>
            </a:r>
            <a:r>
              <a:rPr lang="en-US" dirty="0" smtClean="0"/>
              <a:t> or </a:t>
            </a:r>
            <a:r>
              <a:rPr lang="en-US" dirty="0" err="1" smtClean="0"/>
              <a:t>zanamivir</a:t>
            </a:r>
            <a:r>
              <a:rPr lang="en-US" dirty="0" smtClean="0"/>
              <a:t> use. </a:t>
            </a:r>
          </a:p>
          <a:p>
            <a:r>
              <a:rPr lang="en-US" dirty="0" err="1" smtClean="0"/>
              <a:t>Oseltamivir</a:t>
            </a:r>
            <a:r>
              <a:rPr lang="en-US" dirty="0" smtClean="0"/>
              <a:t> - preferred for treatment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of pregnant women (due to its systemic activity)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Vaccine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2009 H1N1 Flu Shot:</a:t>
            </a:r>
          </a:p>
          <a:p>
            <a:pPr marL="914400" lvl="1" indent="-514350"/>
            <a:r>
              <a:rPr lang="en-IN" dirty="0" smtClean="0"/>
              <a:t>Inactivated (killed virus)</a:t>
            </a:r>
          </a:p>
          <a:p>
            <a:pPr marL="914400" lvl="1" indent="-514350"/>
            <a:r>
              <a:rPr lang="en-IN" dirty="0" smtClean="0"/>
              <a:t>antigen derived from A/California/7/2009 (H1N1)</a:t>
            </a:r>
          </a:p>
          <a:p>
            <a:pPr marL="914400" lvl="1" indent="-514350"/>
            <a:r>
              <a:rPr lang="en-US" dirty="0" err="1" smtClean="0"/>
              <a:t>Thiomersal</a:t>
            </a:r>
            <a:r>
              <a:rPr lang="en-US" dirty="0" smtClean="0"/>
              <a:t> (egg derived), formaldehyde, sucrose, sodium </a:t>
            </a:r>
            <a:r>
              <a:rPr lang="en-US" dirty="0" err="1" smtClean="0"/>
              <a:t>deoxycholate</a:t>
            </a:r>
            <a:endParaRPr lang="en-US" dirty="0" smtClean="0"/>
          </a:p>
          <a:p>
            <a:pPr marL="914400" lvl="1" indent="-514350"/>
            <a:r>
              <a:rPr lang="en-US" dirty="0" smtClean="0"/>
              <a:t>Usually administered in deltoid</a:t>
            </a:r>
          </a:p>
          <a:p>
            <a:pPr marL="914400" lvl="1" indent="-514350"/>
            <a:r>
              <a:rPr lang="en-US" dirty="0" smtClean="0"/>
              <a:t>Single dose, </a:t>
            </a:r>
            <a:r>
              <a:rPr lang="en-US" dirty="0" err="1" smtClean="0"/>
              <a:t>i.m</a:t>
            </a:r>
            <a:r>
              <a:rPr lang="en-US" dirty="0" smtClean="0"/>
              <a:t>. (2 dose in child &lt; 10yr / IC)</a:t>
            </a:r>
          </a:p>
          <a:p>
            <a:pPr marL="914400" lvl="1" indent="-514350"/>
            <a:r>
              <a:rPr lang="en-US" dirty="0" smtClean="0"/>
              <a:t>Given in 6 m &amp; above</a:t>
            </a:r>
          </a:p>
          <a:p>
            <a:pPr marL="914400" lvl="1" indent="-514350"/>
            <a:r>
              <a:rPr lang="en-US" dirty="0" smtClean="0"/>
              <a:t>CI: allergic to egg, GB </a:t>
            </a:r>
            <a:r>
              <a:rPr lang="en-US" dirty="0" err="1" smtClean="0"/>
              <a:t>synd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564" y="285728"/>
            <a:ext cx="8567716" cy="6323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Vaccine (Cont’d)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2009 H1N1 nasal spray flu vaccine: </a:t>
            </a:r>
            <a:r>
              <a:rPr lang="en-US" dirty="0" smtClean="0"/>
              <a:t>NASOVAC</a:t>
            </a:r>
          </a:p>
          <a:p>
            <a:pPr lvl="1"/>
            <a:r>
              <a:rPr lang="en-US" dirty="0" smtClean="0"/>
              <a:t>Live attenuated (weakened virus) vaccine</a:t>
            </a:r>
          </a:p>
          <a:p>
            <a:pPr lvl="1"/>
            <a:r>
              <a:rPr lang="en-US" dirty="0" err="1" smtClean="0"/>
              <a:t>Intranasally</a:t>
            </a:r>
            <a:r>
              <a:rPr lang="en-US" dirty="0" smtClean="0"/>
              <a:t> 0.2ml, 0.1ml in each nostril</a:t>
            </a:r>
          </a:p>
          <a:p>
            <a:pPr lvl="1"/>
            <a:r>
              <a:rPr lang="en-IN" dirty="0" smtClean="0"/>
              <a:t>produces a significantly stronger immune response</a:t>
            </a:r>
          </a:p>
          <a:p>
            <a:pPr lvl="1"/>
            <a:r>
              <a:rPr lang="en-IN" dirty="0" smtClean="0"/>
              <a:t>recommended only in 2–49 years of age</a:t>
            </a:r>
          </a:p>
          <a:p>
            <a:pPr lvl="1"/>
            <a:r>
              <a:rPr lang="en-US" dirty="0" smtClean="0"/>
              <a:t>2-9yrs: 2doses, 1m apart; &gt; 10yrs: single dose</a:t>
            </a:r>
            <a:endParaRPr lang="en-IN" dirty="0" smtClean="0"/>
          </a:p>
          <a:p>
            <a:pPr lvl="1"/>
            <a:r>
              <a:rPr lang="en-US" dirty="0" smtClean="0"/>
              <a:t>C.I. in IC, pregnant, chronic diseases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Vaccine (Cont’d)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Trivalent Vaccine: </a:t>
            </a:r>
            <a:r>
              <a:rPr lang="en-US" dirty="0" smtClean="0"/>
              <a:t>INFLUVAC (Abbott) / VAXIGRIP (</a:t>
            </a:r>
            <a:r>
              <a:rPr lang="en-US" dirty="0" err="1" smtClean="0"/>
              <a:t>Sanofi</a:t>
            </a:r>
            <a:r>
              <a:rPr lang="en-US" dirty="0" smtClean="0"/>
              <a:t> Pasteur):</a:t>
            </a:r>
          </a:p>
          <a:p>
            <a:pPr lvl="1"/>
            <a:r>
              <a:rPr lang="en-IN" dirty="0" smtClean="0"/>
              <a:t>inactivated purified surface fragments (sub-units)</a:t>
            </a:r>
            <a:endParaRPr lang="en-US" dirty="0" smtClean="0"/>
          </a:p>
          <a:p>
            <a:pPr lvl="1"/>
            <a:r>
              <a:rPr lang="en-US" dirty="0" smtClean="0"/>
              <a:t>Against </a:t>
            </a:r>
            <a:r>
              <a:rPr lang="en-US" dirty="0" err="1" smtClean="0"/>
              <a:t>Infulenza</a:t>
            </a:r>
            <a:r>
              <a:rPr lang="en-US" dirty="0" smtClean="0"/>
              <a:t> type (A/ H1N1, A/ H3N2 &amp; B)</a:t>
            </a:r>
          </a:p>
          <a:p>
            <a:pPr lvl="1"/>
            <a:r>
              <a:rPr lang="en-US" dirty="0" smtClean="0"/>
              <a:t>Administered deep </a:t>
            </a:r>
            <a:r>
              <a:rPr lang="en-US" dirty="0" err="1" smtClean="0"/>
              <a:t>s.c</a:t>
            </a:r>
            <a:r>
              <a:rPr lang="en-US" dirty="0" smtClean="0"/>
              <a:t>. / </a:t>
            </a:r>
            <a:r>
              <a:rPr lang="en-US" dirty="0" err="1" smtClean="0"/>
              <a:t>i.m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C.I. in persons allergic to egg</a:t>
            </a:r>
          </a:p>
          <a:p>
            <a:pPr lvl="1"/>
            <a:r>
              <a:rPr lang="en-US" dirty="0" smtClean="0"/>
              <a:t>Not full proof (</a:t>
            </a:r>
            <a:r>
              <a:rPr lang="en-US" dirty="0" smtClean="0">
                <a:hlinkClick r:id="rId2"/>
              </a:rPr>
              <a:t>http://www.cdc.gov/media/releases/2015/p0115-flu-vaccination.html</a:t>
            </a:r>
            <a:r>
              <a:rPr lang="en-US" dirty="0" smtClean="0"/>
              <a:t> )</a:t>
            </a:r>
            <a:endParaRPr lang="en-IN" dirty="0" smtClean="0"/>
          </a:p>
          <a:p>
            <a:pPr lvl="8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Indications of vaccination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Pregnancy &gt; 14wks gestation during the epidemic</a:t>
            </a:r>
          </a:p>
          <a:p>
            <a:r>
              <a:rPr lang="en-US" dirty="0" smtClean="0"/>
              <a:t>Health Care providers</a:t>
            </a:r>
          </a:p>
          <a:p>
            <a:r>
              <a:rPr lang="en-IN" dirty="0" smtClean="0"/>
              <a:t>All people &gt;65 years</a:t>
            </a:r>
          </a:p>
          <a:p>
            <a:r>
              <a:rPr lang="en-IN" dirty="0" smtClean="0"/>
              <a:t>People &lt;65 years:</a:t>
            </a:r>
          </a:p>
          <a:p>
            <a:pPr lvl="1"/>
            <a:r>
              <a:rPr lang="en-IN" dirty="0" smtClean="0"/>
              <a:t>CVS - IHD, CHF, RHD, congenital</a:t>
            </a:r>
          </a:p>
          <a:p>
            <a:pPr lvl="1"/>
            <a:r>
              <a:rPr lang="en-IN" dirty="0" smtClean="0"/>
              <a:t>CVA</a:t>
            </a:r>
          </a:p>
          <a:p>
            <a:pPr lvl="1"/>
            <a:r>
              <a:rPr lang="en-IN" dirty="0" err="1" smtClean="0"/>
              <a:t>Resp</a:t>
            </a:r>
            <a:r>
              <a:rPr lang="en-IN" dirty="0" smtClean="0"/>
              <a:t> – Asthma, COPD</a:t>
            </a:r>
          </a:p>
          <a:p>
            <a:pPr lvl="1"/>
            <a:r>
              <a:rPr lang="en-IN" dirty="0" smtClean="0"/>
              <a:t>Diabetes</a:t>
            </a:r>
          </a:p>
          <a:p>
            <a:pPr lvl="1"/>
            <a:r>
              <a:rPr lang="en-IN" dirty="0" smtClean="0"/>
              <a:t>Chronic renal disease</a:t>
            </a:r>
          </a:p>
          <a:p>
            <a:pPr lvl="1"/>
            <a:r>
              <a:rPr lang="en-IN" dirty="0" smtClean="0"/>
              <a:t>Any cancer (excl basal or </a:t>
            </a:r>
            <a:r>
              <a:rPr lang="en-IN" dirty="0" err="1" smtClean="0"/>
              <a:t>squamous</a:t>
            </a:r>
            <a:r>
              <a:rPr lang="en-IN" dirty="0" smtClean="0"/>
              <a:t> skin cancers if not invasive)</a:t>
            </a:r>
          </a:p>
          <a:p>
            <a:pPr lvl="1"/>
            <a:r>
              <a:rPr lang="en-IN" dirty="0" smtClean="0"/>
              <a:t>Other - autoimmune </a:t>
            </a:r>
            <a:r>
              <a:rPr lang="en-IN" dirty="0" err="1" smtClean="0"/>
              <a:t>ds</a:t>
            </a:r>
            <a:r>
              <a:rPr lang="en-IN" dirty="0" smtClean="0"/>
              <a:t>, immune suppression, HIV, transplant recipients, NM and CNS </a:t>
            </a:r>
            <a:r>
              <a:rPr lang="en-IN" dirty="0" err="1" smtClean="0"/>
              <a:t>ds</a:t>
            </a:r>
            <a:r>
              <a:rPr lang="en-IN" dirty="0" smtClean="0"/>
              <a:t>, </a:t>
            </a:r>
            <a:r>
              <a:rPr lang="en-IN" dirty="0" err="1" smtClean="0"/>
              <a:t>haemoglobinopathies</a:t>
            </a:r>
            <a:endParaRPr lang="en-IN" dirty="0" smtClean="0"/>
          </a:p>
          <a:p>
            <a:pPr lvl="1"/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of Vaccination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Ideal time: just before monsoon (March – June)</a:t>
            </a:r>
          </a:p>
          <a:p>
            <a:r>
              <a:rPr lang="en-US" dirty="0" smtClean="0"/>
              <a:t>Gives protection for 1yr</a:t>
            </a:r>
          </a:p>
          <a:p>
            <a:r>
              <a:rPr lang="en-US" dirty="0" smtClean="0"/>
              <a:t>Epidemic period: susceptible persons, children, pregnant mothers, health care workers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 of Vaccine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dirty="0" smtClean="0"/>
              <a:t>Common:</a:t>
            </a:r>
          </a:p>
          <a:p>
            <a:pPr lvl="1"/>
            <a:r>
              <a:rPr lang="en-IN" dirty="0" smtClean="0"/>
              <a:t>Headache, Tiredness, Increased sweating, shivering, flu-like symptoms</a:t>
            </a:r>
          </a:p>
          <a:p>
            <a:pPr lvl="1"/>
            <a:r>
              <a:rPr lang="en-IN" dirty="0" smtClean="0"/>
              <a:t>Fever, </a:t>
            </a:r>
            <a:r>
              <a:rPr lang="en-IN" dirty="0" err="1" smtClean="0"/>
              <a:t>myalgia</a:t>
            </a:r>
            <a:r>
              <a:rPr lang="en-IN" dirty="0" smtClean="0"/>
              <a:t>, </a:t>
            </a:r>
            <a:r>
              <a:rPr lang="en-IN" dirty="0" err="1" smtClean="0"/>
              <a:t>arthralgia</a:t>
            </a:r>
            <a:endParaRPr lang="en-IN" dirty="0" smtClean="0"/>
          </a:p>
          <a:p>
            <a:pPr lvl="1"/>
            <a:r>
              <a:rPr lang="en-IN" dirty="0" smtClean="0"/>
              <a:t>Pain, redness, lump, itching or bruising at the injection site</a:t>
            </a:r>
          </a:p>
          <a:p>
            <a:pPr lvl="1"/>
            <a:r>
              <a:rPr lang="en-US" dirty="0" err="1" smtClean="0"/>
              <a:t>Lymphadenopathy</a:t>
            </a:r>
            <a:r>
              <a:rPr lang="en-US" dirty="0" smtClean="0"/>
              <a:t> (cervical/ </a:t>
            </a:r>
            <a:r>
              <a:rPr lang="en-US" dirty="0" err="1" smtClean="0"/>
              <a:t>axilla</a:t>
            </a:r>
            <a:r>
              <a:rPr lang="en-US" dirty="0" smtClean="0"/>
              <a:t>/ inguinal)</a:t>
            </a:r>
            <a:endParaRPr lang="en-IN" dirty="0" smtClean="0"/>
          </a:p>
          <a:p>
            <a:r>
              <a:rPr lang="en-IN" dirty="0" smtClean="0"/>
              <a:t>Uncommon:</a:t>
            </a:r>
          </a:p>
          <a:p>
            <a:pPr lvl="1"/>
            <a:r>
              <a:rPr lang="en-IN" dirty="0" smtClean="0"/>
              <a:t>Tingling or numbness of hands/ feet</a:t>
            </a:r>
          </a:p>
          <a:p>
            <a:pPr lvl="1"/>
            <a:r>
              <a:rPr lang="en-IN" dirty="0" smtClean="0"/>
              <a:t>drowsiness or sleeplessness, feeling unwell, dizziness.</a:t>
            </a:r>
          </a:p>
          <a:p>
            <a:pPr lvl="1"/>
            <a:r>
              <a:rPr lang="en-IN" dirty="0" smtClean="0"/>
              <a:t>Diarrhoea, vomiting, pain abdomen, feeling sick</a:t>
            </a:r>
          </a:p>
          <a:p>
            <a:pPr lvl="1"/>
            <a:r>
              <a:rPr lang="en-IN" dirty="0" smtClean="0"/>
              <a:t>Rash or </a:t>
            </a:r>
            <a:r>
              <a:rPr lang="en-IN" dirty="0" err="1" smtClean="0"/>
              <a:t>urticaria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 of Vaccine (Cont’d)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Rare:</a:t>
            </a:r>
          </a:p>
          <a:p>
            <a:pPr lvl="1"/>
            <a:r>
              <a:rPr lang="en-IN" dirty="0" smtClean="0"/>
              <a:t>Anaphylaxis (esp. allergic to egg) </a:t>
            </a:r>
          </a:p>
          <a:p>
            <a:pPr lvl="1"/>
            <a:r>
              <a:rPr lang="en-US" dirty="0" smtClean="0"/>
              <a:t>Seizure</a:t>
            </a:r>
            <a:endParaRPr lang="en-IN" dirty="0" smtClean="0"/>
          </a:p>
          <a:p>
            <a:pPr lvl="1"/>
            <a:r>
              <a:rPr lang="en-IN" dirty="0" smtClean="0"/>
              <a:t>Thrombocytopenia: bleeding &amp; bruises</a:t>
            </a:r>
          </a:p>
          <a:p>
            <a:r>
              <a:rPr lang="en-IN" dirty="0" smtClean="0"/>
              <a:t>Very Rare:</a:t>
            </a:r>
          </a:p>
          <a:p>
            <a:pPr lvl="1"/>
            <a:r>
              <a:rPr lang="en-IN" dirty="0" err="1" smtClean="0"/>
              <a:t>Vasculitis</a:t>
            </a:r>
            <a:endParaRPr lang="en-IN" dirty="0" smtClean="0"/>
          </a:p>
          <a:p>
            <a:pPr lvl="1"/>
            <a:r>
              <a:rPr lang="en-IN" dirty="0" smtClean="0"/>
              <a:t>Encephalomyelitis</a:t>
            </a:r>
          </a:p>
          <a:p>
            <a:pPr lvl="1"/>
            <a:r>
              <a:rPr lang="en-IN" dirty="0" smtClean="0"/>
              <a:t>Neuritis</a:t>
            </a:r>
          </a:p>
          <a:p>
            <a:pPr lvl="1"/>
            <a:r>
              <a:rPr lang="en-IN" dirty="0" err="1" smtClean="0"/>
              <a:t>Guillain–Barré</a:t>
            </a:r>
            <a:r>
              <a:rPr lang="en-IN" dirty="0" smtClean="0"/>
              <a:t> syndrome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situation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swine flu vaccines in India: IMPORTED</a:t>
            </a:r>
          </a:p>
          <a:p>
            <a:r>
              <a:rPr lang="en-US" dirty="0" smtClean="0"/>
              <a:t>Each flu shot costs: Rs.500 – Rs.1000/-</a:t>
            </a:r>
          </a:p>
          <a:p>
            <a:r>
              <a:rPr lang="en-IN" dirty="0" smtClean="0"/>
              <a:t>Bharat Bio-tech, Serum Institute, </a:t>
            </a:r>
            <a:r>
              <a:rPr lang="en-IN" dirty="0" err="1" smtClean="0"/>
              <a:t>Pune</a:t>
            </a:r>
            <a:r>
              <a:rPr lang="en-IN" dirty="0" smtClean="0"/>
              <a:t>, and Panacea Biotech, New Delhi: to produce affordable indigenous H1N1 vaccines – NOT AVAILABLE TILL DATE</a:t>
            </a:r>
          </a:p>
          <a:p>
            <a:r>
              <a:rPr lang="en-US" dirty="0" smtClean="0"/>
              <a:t>Shortage of drugs in India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Message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neglect the flu like symptoms in any age group</a:t>
            </a:r>
          </a:p>
          <a:p>
            <a:r>
              <a:rPr lang="en-US" dirty="0" smtClean="0"/>
              <a:t>Avoid crowded places, maintain cough etiquette, stay at home</a:t>
            </a:r>
          </a:p>
          <a:p>
            <a:r>
              <a:rPr lang="en-US" dirty="0" smtClean="0"/>
              <a:t>If necessary, advice with physician over phone</a:t>
            </a:r>
          </a:p>
          <a:p>
            <a:r>
              <a:rPr lang="en-US" dirty="0" smtClean="0"/>
              <a:t>Throat swab testing from </a:t>
            </a:r>
            <a:r>
              <a:rPr lang="en-US" dirty="0" err="1" smtClean="0"/>
              <a:t>Govt</a:t>
            </a:r>
            <a:r>
              <a:rPr lang="en-US" dirty="0" smtClean="0"/>
              <a:t> </a:t>
            </a:r>
            <a:r>
              <a:rPr lang="en-US" dirty="0" err="1" smtClean="0"/>
              <a:t>recognised</a:t>
            </a:r>
            <a:r>
              <a:rPr lang="en-US" dirty="0" smtClean="0"/>
              <a:t> labs</a:t>
            </a:r>
          </a:p>
          <a:p>
            <a:r>
              <a:rPr lang="en-US" dirty="0" smtClean="0"/>
              <a:t>Treatment with </a:t>
            </a:r>
            <a:r>
              <a:rPr lang="en-US" dirty="0" err="1" smtClean="0"/>
              <a:t>Oseltamivir</a:t>
            </a:r>
            <a:r>
              <a:rPr lang="en-US" dirty="0" smtClean="0"/>
              <a:t> in confirmed case</a:t>
            </a:r>
          </a:p>
          <a:p>
            <a:r>
              <a:rPr lang="en-US" dirty="0" smtClean="0"/>
              <a:t>Vaccination for </a:t>
            </a:r>
            <a:r>
              <a:rPr lang="en-US" smtClean="0"/>
              <a:t>the susceptible</a:t>
            </a:r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Centers for Disease Control &amp; Prevention (CDC) </a:t>
            </a:r>
            <a:r>
              <a:rPr lang="en-US" dirty="0" smtClean="0">
                <a:hlinkClick r:id="rId2"/>
              </a:rPr>
              <a:t>www.cdc.gov</a:t>
            </a:r>
            <a:r>
              <a:rPr lang="en-US" dirty="0" smtClean="0"/>
              <a:t> </a:t>
            </a:r>
          </a:p>
          <a:p>
            <a:r>
              <a:rPr lang="en-IN" dirty="0" smtClean="0"/>
              <a:t>Ministry of Health &amp; Family Welfare Influenza A (H1N1) Guidelines on categorization of Influenza A H1N1 cases</a:t>
            </a:r>
            <a:endParaRPr lang="en-US" dirty="0" smtClean="0"/>
          </a:p>
          <a:p>
            <a:r>
              <a:rPr lang="en-US" dirty="0" smtClean="0"/>
              <a:t>WHO guidelines: </a:t>
            </a:r>
            <a:r>
              <a:rPr lang="en-US" dirty="0" err="1" smtClean="0"/>
              <a:t>Behavioural</a:t>
            </a:r>
            <a:r>
              <a:rPr lang="en-US" dirty="0" smtClean="0"/>
              <a:t> interventions for reducing the transmission &amp; impact of Influenza A (H1N1) Virus</a:t>
            </a:r>
          </a:p>
          <a:p>
            <a:r>
              <a:rPr lang="en-US" dirty="0" smtClean="0"/>
              <a:t>The Times of India Newspaper, website </a:t>
            </a:r>
            <a:r>
              <a:rPr lang="en-US" dirty="0" smtClean="0">
                <a:hlinkClick r:id="rId3"/>
              </a:rPr>
              <a:t>www.timesofindia.com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Anandabazar</a:t>
            </a:r>
            <a:r>
              <a:rPr lang="en-US" dirty="0" smtClean="0"/>
              <a:t> </a:t>
            </a:r>
            <a:r>
              <a:rPr lang="en-US" dirty="0" err="1" smtClean="0"/>
              <a:t>Patrika</a:t>
            </a:r>
            <a:r>
              <a:rPr lang="en-US" dirty="0" smtClean="0"/>
              <a:t>, </a:t>
            </a:r>
            <a:r>
              <a:rPr lang="en-US" dirty="0" err="1" smtClean="0"/>
              <a:t>Ebela</a:t>
            </a:r>
            <a:r>
              <a:rPr lang="en-US" dirty="0" smtClean="0"/>
              <a:t> Newspaper</a:t>
            </a:r>
          </a:p>
          <a:p>
            <a:r>
              <a:rPr lang="en-US" dirty="0" smtClean="0"/>
              <a:t>The Hindu website </a:t>
            </a:r>
            <a:r>
              <a:rPr lang="en-US" dirty="0" smtClean="0">
                <a:hlinkClick r:id="rId4"/>
              </a:rPr>
              <a:t>www.thehindu.com</a:t>
            </a:r>
            <a:endParaRPr lang="en-US" dirty="0" smtClean="0"/>
          </a:p>
          <a:p>
            <a:r>
              <a:rPr lang="en-US" dirty="0" smtClean="0"/>
              <a:t>The Economic Times </a:t>
            </a:r>
            <a:r>
              <a:rPr lang="en-US" dirty="0" smtClean="0">
                <a:hlinkClick r:id="rId5"/>
              </a:rPr>
              <a:t>http://economictimes.indiatimes.com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</a:t>
            </a:r>
            <a:r>
              <a:rPr lang="en-US" dirty="0" err="1" smtClean="0"/>
              <a:t>yoU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Courtesy: Prof. B. Saha, HOD, </a:t>
            </a:r>
            <a:r>
              <a:rPr lang="en-IN" smtClean="0"/>
              <a:t>Tropical Medicine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swine_flu_h1_n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285728"/>
            <a:ext cx="8286808" cy="62865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IP: 1.5 – 3 days (may extend to 7 days)</a:t>
            </a:r>
          </a:p>
          <a:p>
            <a:r>
              <a:rPr lang="en-US" dirty="0" smtClean="0"/>
              <a:t>Transmitted by inhalational route</a:t>
            </a:r>
          </a:p>
          <a:p>
            <a:pPr lvl="1"/>
            <a:r>
              <a:rPr lang="en-US" dirty="0" smtClean="0"/>
              <a:t>Respiratory Droplet through air (&lt;1m)</a:t>
            </a:r>
          </a:p>
          <a:p>
            <a:pPr lvl="1"/>
            <a:r>
              <a:rPr lang="en-US" dirty="0" smtClean="0"/>
              <a:t>Contact with droplet on surfaces</a:t>
            </a:r>
          </a:p>
          <a:p>
            <a:r>
              <a:rPr lang="en-US" dirty="0" smtClean="0"/>
              <a:t>Infectivity period: 1 day before to 7days after symptoms</a:t>
            </a:r>
          </a:p>
          <a:p>
            <a:r>
              <a:rPr lang="en-US" dirty="0" smtClean="0"/>
              <a:t>Other strains: H3N2v, H3N2, H3N1, H1N2</a:t>
            </a:r>
          </a:p>
          <a:p>
            <a:endParaRPr lang="en-US" dirty="0" smtClean="0"/>
          </a:p>
          <a:p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Feature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Broad spectrum of clinical </a:t>
            </a:r>
            <a:r>
              <a:rPr lang="en-US" dirty="0" err="1" smtClean="0"/>
              <a:t>manifestaion</a:t>
            </a:r>
            <a:endParaRPr lang="en-US" dirty="0" smtClean="0"/>
          </a:p>
          <a:p>
            <a:r>
              <a:rPr lang="en-US" dirty="0" err="1" smtClean="0"/>
              <a:t>Afebrile</a:t>
            </a:r>
            <a:r>
              <a:rPr lang="en-US" dirty="0" smtClean="0"/>
              <a:t> URTI to </a:t>
            </a:r>
            <a:r>
              <a:rPr lang="en-US" dirty="0" err="1" smtClean="0"/>
              <a:t>fulminant</a:t>
            </a:r>
            <a:r>
              <a:rPr lang="en-US" dirty="0" smtClean="0"/>
              <a:t> viral Pneumonia</a:t>
            </a:r>
          </a:p>
          <a:p>
            <a:r>
              <a:rPr lang="en-US" dirty="0" smtClean="0"/>
              <a:t>Mostly </a:t>
            </a:r>
            <a:r>
              <a:rPr lang="en-US" dirty="0" err="1" smtClean="0"/>
              <a:t>infuenza</a:t>
            </a:r>
            <a:r>
              <a:rPr lang="en-US" dirty="0" smtClean="0"/>
              <a:t> like illness:</a:t>
            </a:r>
          </a:p>
          <a:p>
            <a:pPr lvl="1"/>
            <a:r>
              <a:rPr lang="en-US" dirty="0" smtClean="0"/>
              <a:t>Fever</a:t>
            </a:r>
          </a:p>
          <a:p>
            <a:pPr lvl="1"/>
            <a:r>
              <a:rPr lang="en-US" dirty="0" smtClean="0"/>
              <a:t>Cough</a:t>
            </a:r>
          </a:p>
          <a:p>
            <a:pPr lvl="1"/>
            <a:r>
              <a:rPr lang="en-US" dirty="0" smtClean="0"/>
              <a:t>Sore throat</a:t>
            </a:r>
          </a:p>
          <a:p>
            <a:pPr lvl="1"/>
            <a:r>
              <a:rPr lang="en-US" dirty="0" err="1" smtClean="0"/>
              <a:t>Rhinorrhoea</a:t>
            </a:r>
            <a:endParaRPr lang="en-US" dirty="0" smtClean="0"/>
          </a:p>
          <a:p>
            <a:r>
              <a:rPr lang="en-US" dirty="0" smtClean="0"/>
              <a:t>GI symptoms:</a:t>
            </a:r>
          </a:p>
          <a:p>
            <a:pPr lvl="1"/>
            <a:r>
              <a:rPr lang="en-US" dirty="0" smtClean="0"/>
              <a:t>Nausea</a:t>
            </a:r>
          </a:p>
          <a:p>
            <a:pPr lvl="1"/>
            <a:r>
              <a:rPr lang="en-US" dirty="0" smtClean="0"/>
              <a:t>Vomiting</a:t>
            </a:r>
          </a:p>
          <a:p>
            <a:pPr lvl="1"/>
            <a:r>
              <a:rPr lang="en-US" dirty="0" err="1" smtClean="0"/>
              <a:t>Diarrhoea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Suspected Case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Person with acute febrile respiratory illness (fever ≥ 38 </a:t>
            </a:r>
            <a:r>
              <a:rPr lang="en-IN" baseline="30000" dirty="0" smtClean="0"/>
              <a:t>0</a:t>
            </a:r>
            <a:r>
              <a:rPr lang="en-IN" dirty="0" smtClean="0"/>
              <a:t> C) of recent onset:</a:t>
            </a:r>
          </a:p>
          <a:p>
            <a:pPr lvl="1"/>
            <a:r>
              <a:rPr lang="en-IN" dirty="0" smtClean="0"/>
              <a:t>within 7 days of close contact with a confirmed case, or</a:t>
            </a:r>
          </a:p>
          <a:p>
            <a:pPr lvl="1"/>
            <a:r>
              <a:rPr lang="en-IN" dirty="0" smtClean="0"/>
              <a:t>within 7 days of travel to community where 1 or more confirmed cases, or</a:t>
            </a:r>
          </a:p>
          <a:p>
            <a:pPr lvl="1"/>
            <a:r>
              <a:rPr lang="en-IN" dirty="0" smtClean="0"/>
              <a:t>resides in a community where 1 or more confirmed cases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1684</TotalTime>
  <Words>2590</Words>
  <Application>Microsoft Office PowerPoint</Application>
  <PresentationFormat>On-screen Show (4:3)</PresentationFormat>
  <Paragraphs>419</Paragraphs>
  <Slides>59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Office Theme</vt:lpstr>
      <vt:lpstr>An Update of Swine Influenza</vt:lpstr>
      <vt:lpstr>Case</vt:lpstr>
      <vt:lpstr>It may be a case of Swine flu!!</vt:lpstr>
      <vt:lpstr>Swine flu</vt:lpstr>
      <vt:lpstr>Slide 5</vt:lpstr>
      <vt:lpstr>Slide 6</vt:lpstr>
      <vt:lpstr>Slide 7</vt:lpstr>
      <vt:lpstr>Clinical Feature</vt:lpstr>
      <vt:lpstr>Suspected Case</vt:lpstr>
      <vt:lpstr>Probable case</vt:lpstr>
      <vt:lpstr>Diagnosis</vt:lpstr>
      <vt:lpstr>Confirmed case</vt:lpstr>
      <vt:lpstr>Person susceptible to Swine flu</vt:lpstr>
      <vt:lpstr>Our Next Step</vt:lpstr>
      <vt:lpstr>Viral Transport Medium</vt:lpstr>
      <vt:lpstr>Advice to the patient</vt:lpstr>
      <vt:lpstr>How to protect ourselves in OPD</vt:lpstr>
      <vt:lpstr>N-95 mask</vt:lpstr>
      <vt:lpstr>P-100 Respirator</vt:lpstr>
      <vt:lpstr>Slide 20</vt:lpstr>
      <vt:lpstr>Personal Protection Equipment (PPE)</vt:lpstr>
      <vt:lpstr>Personal Protection Equipment</vt:lpstr>
      <vt:lpstr>Correct procedure for applying PPE in the following order</vt:lpstr>
      <vt:lpstr>Remove PPE in the following order</vt:lpstr>
      <vt:lpstr>Influenza Epidemic and Pandemic</vt:lpstr>
      <vt:lpstr>Last Pandemic</vt:lpstr>
      <vt:lpstr>Last Pandemic (Cont’d)</vt:lpstr>
      <vt:lpstr>Current Epidemic in India</vt:lpstr>
      <vt:lpstr>Case &amp; Death Tally in India</vt:lpstr>
      <vt:lpstr>Slide 30</vt:lpstr>
      <vt:lpstr>Epidemic in India (till 28 Feb 2015)</vt:lpstr>
      <vt:lpstr>Epidemic in India (till 28 Feb 2015)</vt:lpstr>
      <vt:lpstr>Slide 33</vt:lpstr>
      <vt:lpstr>Category- A</vt:lpstr>
      <vt:lpstr>Category-B (i)</vt:lpstr>
      <vt:lpstr>Category-B (ii)</vt:lpstr>
      <vt:lpstr>Slide 37</vt:lpstr>
      <vt:lpstr>Category-C</vt:lpstr>
      <vt:lpstr>Treatment</vt:lpstr>
      <vt:lpstr>Oseltamivir therapy</vt:lpstr>
      <vt:lpstr>Management of the Epidemic</vt:lpstr>
      <vt:lpstr>Oseltamivir chemoprophylaxis</vt:lpstr>
      <vt:lpstr>Pharmacokinetics of Oseltamivir</vt:lpstr>
      <vt:lpstr>Dose Adjustment for therapy</vt:lpstr>
      <vt:lpstr>Dose Adjustment for Prophylaxis</vt:lpstr>
      <vt:lpstr>Drug Interaction with Oseltamivir</vt:lpstr>
      <vt:lpstr>Side Effect - Oseltamivir</vt:lpstr>
      <vt:lpstr>Pregnant Mother</vt:lpstr>
      <vt:lpstr>Vaccine</vt:lpstr>
      <vt:lpstr>Vaccine (Cont’d)</vt:lpstr>
      <vt:lpstr>Vaccine (Cont’d)</vt:lpstr>
      <vt:lpstr>Indications of vaccination</vt:lpstr>
      <vt:lpstr>Time of Vaccination</vt:lpstr>
      <vt:lpstr>Side effect of Vaccine</vt:lpstr>
      <vt:lpstr>Side effect of Vaccine (Cont’d)</vt:lpstr>
      <vt:lpstr>Current situation</vt:lpstr>
      <vt:lpstr>Take Home Message</vt:lpstr>
      <vt:lpstr>Reference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Swine Flu Vaccination</dc:title>
  <dc:creator>Parikshit</dc:creator>
  <cp:lastModifiedBy>USER</cp:lastModifiedBy>
  <cp:revision>160</cp:revision>
  <dcterms:created xsi:type="dcterms:W3CDTF">2015-02-11T13:57:18Z</dcterms:created>
  <dcterms:modified xsi:type="dcterms:W3CDTF">2015-03-03T04:53:01Z</dcterms:modified>
</cp:coreProperties>
</file>